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82" r:id="rId5"/>
  </p:sldMasterIdLst>
  <p:notesMasterIdLst>
    <p:notesMasterId r:id="rId41"/>
  </p:notesMasterIdLst>
  <p:handoutMasterIdLst>
    <p:handoutMasterId r:id="rId42"/>
  </p:handoutMasterIdLst>
  <p:sldIdLst>
    <p:sldId id="354" r:id="rId6"/>
    <p:sldId id="258" r:id="rId7"/>
    <p:sldId id="260" r:id="rId8"/>
    <p:sldId id="266" r:id="rId9"/>
    <p:sldId id="355" r:id="rId10"/>
    <p:sldId id="356" r:id="rId11"/>
    <p:sldId id="359" r:id="rId12"/>
    <p:sldId id="357" r:id="rId13"/>
    <p:sldId id="361" r:id="rId14"/>
    <p:sldId id="360" r:id="rId15"/>
    <p:sldId id="362" r:id="rId16"/>
    <p:sldId id="363" r:id="rId17"/>
    <p:sldId id="364" r:id="rId18"/>
    <p:sldId id="365" r:id="rId19"/>
    <p:sldId id="366" r:id="rId20"/>
    <p:sldId id="367" r:id="rId21"/>
    <p:sldId id="368" r:id="rId22"/>
    <p:sldId id="358" r:id="rId23"/>
    <p:sldId id="369" r:id="rId24"/>
    <p:sldId id="370" r:id="rId25"/>
    <p:sldId id="371" r:id="rId26"/>
    <p:sldId id="372" r:id="rId27"/>
    <p:sldId id="373" r:id="rId28"/>
    <p:sldId id="374" r:id="rId29"/>
    <p:sldId id="375" r:id="rId30"/>
    <p:sldId id="376" r:id="rId31"/>
    <p:sldId id="377" r:id="rId32"/>
    <p:sldId id="378" r:id="rId33"/>
    <p:sldId id="379" r:id="rId34"/>
    <p:sldId id="380" r:id="rId35"/>
    <p:sldId id="381" r:id="rId36"/>
    <p:sldId id="382" r:id="rId37"/>
    <p:sldId id="383" r:id="rId38"/>
    <p:sldId id="384" r:id="rId39"/>
    <p:sldId id="35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EF"/>
    <a:srgbClr val="024EA2"/>
    <a:srgbClr val="6BB745"/>
    <a:srgbClr val="174194"/>
    <a:srgbClr val="164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9" autoAdjust="0"/>
    <p:restoredTop sz="84939" autoAdjust="0"/>
  </p:normalViewPr>
  <p:slideViewPr>
    <p:cSldViewPr snapToGrid="0" snapToObjects="1">
      <p:cViewPr varScale="1">
        <p:scale>
          <a:sx n="53" d="100"/>
          <a:sy n="53" d="100"/>
        </p:scale>
        <p:origin x="922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48" d="100"/>
          <a:sy n="48" d="100"/>
        </p:scale>
        <p:origin x="2688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B1550C7D-D079-4D10-97A0-918F22F377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B3F4185-E3C4-44A7-9309-C97D1C8CBF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1CFA94-4B28-41BF-8DE1-7EAEEFF71797}" type="datetimeFigureOut">
              <a:rPr lang="hu-HU" smtClean="0"/>
              <a:t>2019. 04. 23.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4FB68F03-B57C-4FD4-9AFA-AB940436768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FB2E5253-9798-4700-B391-1BC7B7AAEF7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59207B-AD10-4B00-A5A1-D6690C7D59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76639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EA756-BD24-1B47-9390-448DC521E8F4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62CEE8-0B49-3F42-AE17-BFB0B230F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61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3813" y="887413"/>
            <a:ext cx="4260850" cy="239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19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AD9F-C75D-4012-8372-C45163688EF5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04790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További információk: https://www.tankonyvtar.hu/hu/tartalom/tamop425/0046_adatbanyaszat/ch05.html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274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Adatforrás innen is megnyitható: https://raw.githubusercontent.com/Kuntal-G/Machine-Learning/master/R-machine-learning/data/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66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További információk a Random Forest algoritmusról: https://towardsdatascience.com/the-random-forest-algorithm-d457d499ffcd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602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További információk:</a:t>
            </a:r>
          </a:p>
          <a:p>
            <a:r>
              <a:rPr lang="hu-HU" dirty="0"/>
              <a:t>https://en.wikipedia.org/wiki/Precision_and_recall - https://hu.wikipedia.org/wiki/Pontoss%C3%A1g_%C3%A9s_precizit%C3%A1s</a:t>
            </a:r>
          </a:p>
          <a:p>
            <a:r>
              <a:rPr lang="hu-HU" dirty="0"/>
              <a:t>https://en.wikipedia.org/wiki/F1_score - </a:t>
            </a:r>
          </a:p>
          <a:p>
            <a:r>
              <a:rPr lang="hu-HU" dirty="0"/>
              <a:t>https://en.wikipedia.org/wiki/Accuracy_and_precision</a:t>
            </a:r>
          </a:p>
          <a:p>
            <a:r>
              <a:rPr lang="hu-HU" dirty="0"/>
              <a:t>https://en.wikipedia.org/wiki/Confusion_matrix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417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4/23/2019 11:24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732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841874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2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715251" y="2471458"/>
            <a:ext cx="4126624" cy="11726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700" b="1" baseline="0">
                <a:solidFill>
                  <a:srgbClr val="16448A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PRESENTATION SLIDE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740191" y="3778112"/>
            <a:ext cx="3656120" cy="4536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751328" y="4462225"/>
            <a:ext cx="3431022" cy="378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baseline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SPEAKER: ANOTHER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397" y="6356350"/>
            <a:ext cx="150907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C6CC35-9E77-E043-AA55-7F9B9B29F780}" type="datetime1">
              <a:rPr lang="en-GB" smtClean="0"/>
              <a:pPr/>
              <a:t>23/04/2019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CFAC09-9891-B14F-8C60-CFC3102B2D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985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11360943" y="6467128"/>
            <a:ext cx="31931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C2DE46A0-92A9-4CB6-B66D-C429D4C93DD8}" type="slidenum">
              <a:rPr lang="en-GB" sz="900" smtClean="0">
                <a:solidFill>
                  <a:srgbClr val="FFFFFF"/>
                </a:solidFill>
                <a:latin typeface="Titillium" pitchFamily="50" charset="0"/>
              </a:rPr>
              <a:pPr algn="ctr"/>
              <a:t>‹#›</a:t>
            </a:fld>
            <a:endParaRPr lang="en-GB" sz="900" dirty="0">
              <a:solidFill>
                <a:srgbClr val="FFFFFF"/>
              </a:solidFill>
              <a:latin typeface="Titillium" pitchFamily="50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3393" y="541719"/>
            <a:ext cx="7872908" cy="432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23393" y="1196976"/>
            <a:ext cx="7872908" cy="4176713"/>
          </a:xfrm>
          <a:prstGeom prst="rect">
            <a:avLst/>
          </a:prstGeom>
        </p:spPr>
        <p:txBody>
          <a:bodyPr/>
          <a:lstStyle>
            <a:lvl1pPr marL="0" indent="-180000">
              <a:lnSpc>
                <a:spcPct val="113000"/>
              </a:lnSpc>
              <a:spcBef>
                <a:spcPts val="0"/>
              </a:spcBef>
              <a:buClr>
                <a:schemeClr val="tx2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648000" indent="-180000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/>
            </a:lvl2pPr>
            <a:lvl3pPr indent="-180000">
              <a:lnSpc>
                <a:spcPct val="113000"/>
              </a:lnSpc>
              <a:buClr>
                <a:schemeClr val="tx2"/>
              </a:buClr>
              <a:defRPr sz="2000" baseline="0"/>
            </a:lvl3pPr>
            <a:lvl4pPr marL="1600200" indent="-180000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/>
            </a:lvl4pPr>
          </a:lstStyle>
          <a:p>
            <a:pPr lvl="0"/>
            <a:r>
              <a:rPr lang="en-GB" sz="2000" dirty="0"/>
              <a:t>Text Here</a:t>
            </a:r>
          </a:p>
          <a:p>
            <a:pPr lvl="1"/>
            <a:r>
              <a:rPr lang="en-GB" sz="2000" dirty="0"/>
              <a:t>Text Here</a:t>
            </a:r>
          </a:p>
          <a:p>
            <a:pPr lvl="2"/>
            <a:r>
              <a:rPr lang="en-GB" dirty="0"/>
              <a:t>Text Here</a:t>
            </a:r>
          </a:p>
          <a:p>
            <a:pPr lvl="3"/>
            <a:r>
              <a:rPr lang="en-GB" dirty="0"/>
              <a:t>Text Here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7522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3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3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5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5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30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2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998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86354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Üre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hu-HU" baseline="0"/>
              <a:t>Kép beszúrásához kattintson az ikonra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9" y="6465383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5"/>
            <a:ext cx="8804365" cy="1311128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1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085927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392" y="20190"/>
            <a:ext cx="10972800" cy="590931"/>
          </a:xfrm>
        </p:spPr>
        <p:txBody>
          <a:bodyPr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noProof="0" dirty="0"/>
              <a:t>Insert page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916" y="1690688"/>
            <a:ext cx="11542195" cy="1870769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7644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797803" y="192881"/>
            <a:ext cx="10602518" cy="946528"/>
          </a:xfrm>
          <a:prstGeom prst="rect">
            <a:avLst/>
          </a:prstGeom>
          <a:solidFill>
            <a:srgbClr val="00A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791679" y="192880"/>
            <a:ext cx="9577084" cy="946529"/>
          </a:xfrm>
        </p:spPr>
        <p:txBody>
          <a:bodyPr/>
          <a:lstStyle>
            <a:lvl1pPr algn="l">
              <a:defRPr>
                <a:solidFill>
                  <a:srgbClr val="FFFEFF"/>
                </a:solidFill>
              </a:defRPr>
            </a:lvl1pPr>
          </a:lstStyle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811569" y="1315622"/>
            <a:ext cx="10588752" cy="4736186"/>
          </a:xfrm>
        </p:spPr>
        <p:txBody>
          <a:bodyPr anchor="t"/>
          <a:lstStyle>
            <a:lvl1pPr>
              <a:spcBef>
                <a:spcPts val="0"/>
              </a:spcBef>
              <a:defRPr sz="2200"/>
            </a:lvl1pPr>
            <a:lvl2pPr>
              <a:defRPr sz="2000"/>
            </a:lvl2pPr>
            <a:lvl3pPr>
              <a:defRPr sz="1600"/>
            </a:lvl3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29" name="Picture 13">
            <a:extLst>
              <a:ext uri="{FF2B5EF4-FFF2-40B4-BE49-F238E27FC236}">
                <a16:creationId xmlns:a16="http://schemas.microsoft.com/office/drawing/2014/main" id="{2C8E9A62-D1E9-4A62-88B6-97CE11E1EB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569010" y="316688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3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874126"/>
          </a:xfrm>
          <a:solidFill>
            <a:srgbClr val="00A4E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18643"/>
            <a:ext cx="5181600" cy="47583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18643"/>
            <a:ext cx="5181600" cy="4758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B6BEF18D-E9DA-4559-B01F-24A62B16EC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622397" y="437322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82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800144" y="1699589"/>
            <a:ext cx="3674476" cy="3200399"/>
            <a:chOff x="697883" y="1816768"/>
            <a:chExt cx="3674476" cy="3200399"/>
          </a:xfrm>
          <a:solidFill>
            <a:srgbClr val="00A4EF"/>
          </a:solidFill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898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259545" y="1186483"/>
            <a:ext cx="5666145" cy="4126869"/>
            <a:chOff x="3259545" y="1186483"/>
            <a:chExt cx="5666145" cy="4126869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6126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68447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6804"/>
            <a:ext cx="10515600" cy="838030"/>
          </a:xfrm>
          <a:solidFill>
            <a:srgbClr val="00A4E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3316"/>
            <a:ext cx="10515600" cy="49858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13">
            <a:extLst>
              <a:ext uri="{FF2B5EF4-FFF2-40B4-BE49-F238E27FC236}">
                <a16:creationId xmlns:a16="http://schemas.microsoft.com/office/drawing/2014/main" id="{83B829A4-4E44-47BB-849D-02B28621F9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622397" y="147575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9645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5466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964" y="6356350"/>
            <a:ext cx="1528319" cy="365125"/>
          </a:xfrm>
        </p:spPr>
        <p:txBody>
          <a:bodyPr/>
          <a:lstStyle/>
          <a:p>
            <a:fld id="{B8E49ED0-4378-184F-BAC9-EC5E0D3E65AD}" type="datetime1">
              <a:rPr lang="en-GB" smtClean="0"/>
              <a:t>23/04/2019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685800"/>
            <a:ext cx="4958862" cy="720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174194"/>
                </a:solidFill>
              </a:defRPr>
            </a:lvl1pPr>
          </a:lstStyle>
          <a:p>
            <a:pPr lvl="0"/>
            <a:r>
              <a:rPr lang="en-US" dirty="0"/>
              <a:t>One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1994748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29939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874126"/>
          </a:xfrm>
          <a:solidFill>
            <a:srgbClr val="00A4E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18643"/>
            <a:ext cx="5181600" cy="47583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18643"/>
            <a:ext cx="5181600" cy="4758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B6BEF18D-E9DA-4559-B01F-24A62B16EC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622397" y="460402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7218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73933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39450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740926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96003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8365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0027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677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88676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181601" cy="4188676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2784" y="6356350"/>
            <a:ext cx="1526100" cy="365125"/>
          </a:xfrm>
        </p:spPr>
        <p:txBody>
          <a:bodyPr/>
          <a:lstStyle/>
          <a:p>
            <a:fld id="{D2EFAB54-C557-0D4E-B6BE-F7AC3FB5D82C}" type="datetime1">
              <a:rPr lang="en-GB" smtClean="0"/>
              <a:t>23/04/2019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685800"/>
            <a:ext cx="4958862" cy="720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174194"/>
                </a:solidFill>
              </a:defRPr>
            </a:lvl1pPr>
          </a:lstStyle>
          <a:p>
            <a:pPr lvl="0"/>
            <a:r>
              <a:rPr lang="en-US" dirty="0"/>
              <a:t>Two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6750963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57521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57521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43930" y="6356350"/>
            <a:ext cx="1414112" cy="365125"/>
          </a:xfrm>
        </p:spPr>
        <p:txBody>
          <a:bodyPr/>
          <a:lstStyle/>
          <a:p>
            <a:fld id="{5BD6804A-7A1E-4142-BD7F-9506B517C44B}" type="datetime1">
              <a:rPr lang="en-GB" smtClean="0"/>
              <a:t>23/04/2019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685800"/>
            <a:ext cx="4958862" cy="720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174194"/>
                </a:solidFill>
              </a:defRPr>
            </a:lvl1pPr>
          </a:lstStyle>
          <a:p>
            <a:pPr lvl="0"/>
            <a:r>
              <a:rPr lang="en-US" dirty="0"/>
              <a:t>Two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9818141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2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9">
            <a:extLst>
              <a:ext uri="{FF2B5EF4-FFF2-40B4-BE49-F238E27FC236}">
                <a16:creationId xmlns:a16="http://schemas.microsoft.com/office/drawing/2014/main" id="{37332630-382A-456F-B848-0C995D5146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96374" y="0"/>
            <a:ext cx="13988374" cy="810143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724276" y="2568303"/>
            <a:ext cx="5061139" cy="105987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 i="0">
                <a:solidFill>
                  <a:srgbClr val="16448A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174194"/>
                </a:solidFill>
                <a:latin typeface="Calibri" charset="0"/>
                <a:ea typeface="Calibri" charset="0"/>
                <a:cs typeface="Calibri" charset="0"/>
              </a:rPr>
              <a:t>Title here</a:t>
            </a:r>
            <a:endParaRPr lang="en-US" sz="3600" dirty="0">
              <a:solidFill>
                <a:srgbClr val="17419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>
          <a:xfrm>
            <a:off x="762784" y="6356350"/>
            <a:ext cx="1526100" cy="365125"/>
          </a:xfrm>
        </p:spPr>
        <p:txBody>
          <a:bodyPr/>
          <a:lstStyle/>
          <a:p>
            <a:fld id="{D2EFAB54-C557-0D4E-B6BE-F7AC3FB5D82C}" type="datetime1">
              <a:rPr lang="en-GB" smtClean="0"/>
              <a:t>23/04/2019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7654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BC82B8DC-099D-4B7F-8078-5DB766A530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53200" y="2705100"/>
            <a:ext cx="5638800" cy="4152900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43930" y="6356350"/>
            <a:ext cx="1414112" cy="365125"/>
          </a:xfrm>
        </p:spPr>
        <p:txBody>
          <a:bodyPr/>
          <a:lstStyle/>
          <a:p>
            <a:fld id="{5BD6804A-7A1E-4142-BD7F-9506B517C44B}" type="datetime1">
              <a:rPr lang="en-GB" smtClean="0"/>
              <a:t>23/04/2019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4B64EBD-FA9E-4DFE-A04F-0632404FA8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4276" y="2568303"/>
            <a:ext cx="5061139" cy="105987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 i="0">
                <a:solidFill>
                  <a:srgbClr val="16448A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174194"/>
                </a:solidFill>
                <a:latin typeface="Calibri" charset="0"/>
                <a:ea typeface="Calibri" charset="0"/>
                <a:cs typeface="Calibri" charset="0"/>
              </a:rPr>
              <a:t>Title here</a:t>
            </a:r>
            <a:endParaRPr lang="en-US" sz="3600" dirty="0">
              <a:solidFill>
                <a:srgbClr val="174194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7425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23502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5134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Text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23393" y="541719"/>
            <a:ext cx="8359672" cy="432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394" y="1196979"/>
            <a:ext cx="8328541" cy="4176713"/>
          </a:xfrm>
          <a:prstGeom prst="rect">
            <a:avLst/>
          </a:prstGeom>
        </p:spPr>
        <p:txBody>
          <a:bodyPr/>
          <a:lstStyle>
            <a:lvl1pPr marL="0" indent="-179996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  <a:lvl2pPr marL="647984" indent="-179996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>
                <a:latin typeface="Titillium" charset="0"/>
                <a:ea typeface="Titillium" charset="0"/>
                <a:cs typeface="Titillium" charset="0"/>
              </a:defRPr>
            </a:lvl2pPr>
            <a:lvl3pPr indent="-179996">
              <a:lnSpc>
                <a:spcPct val="113000"/>
              </a:lnSpc>
              <a:buClr>
                <a:schemeClr val="tx2"/>
              </a:buClr>
              <a:defRPr sz="20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3pPr>
            <a:lvl4pPr marL="1600160" indent="-179996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>
                <a:latin typeface="Titillium" charset="0"/>
                <a:ea typeface="Titillium" charset="0"/>
                <a:cs typeface="Titillium" charset="0"/>
              </a:defRPr>
            </a:lvl4pPr>
            <a:lvl5pPr marL="1828754" indent="0">
              <a:buNone/>
              <a:defRPr/>
            </a:lvl5pPr>
            <a:lvl6pPr marL="2285943" indent="0">
              <a:buNone/>
              <a:defRPr/>
            </a:lvl6pPr>
          </a:lstStyle>
          <a:p>
            <a:pPr lvl="0"/>
            <a:r>
              <a:rPr lang="en-GB" sz="2000" dirty="0"/>
              <a:t>Text Here</a:t>
            </a:r>
          </a:p>
          <a:p>
            <a:pPr lvl="1"/>
            <a:r>
              <a:rPr lang="en-GB" dirty="0"/>
              <a:t>Text Here</a:t>
            </a:r>
          </a:p>
          <a:p>
            <a:pPr lvl="2"/>
            <a:r>
              <a:rPr lang="en-GB" dirty="0"/>
              <a:t>Text Here</a:t>
            </a:r>
          </a:p>
          <a:p>
            <a:pPr lvl="3"/>
            <a:r>
              <a:rPr lang="en-GB" dirty="0"/>
              <a:t>Text Here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0526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CE39A-1595-2A46-A5F2-0C90A4649103}" type="datetime1">
              <a:rPr lang="en-GB" smtClean="0"/>
              <a:t>23/04/2019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79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60" r:id="rId5"/>
    <p:sldLayoutId id="2147483661" r:id="rId6"/>
    <p:sldLayoutId id="2147483658" r:id="rId7"/>
    <p:sldLayoutId id="2147483671" r:id="rId8"/>
    <p:sldLayoutId id="2147483672" r:id="rId9"/>
    <p:sldLayoutId id="2147483673" r:id="rId10"/>
    <p:sldLayoutId id="2147483677" r:id="rId11"/>
    <p:sldLayoutId id="2147483678" r:id="rId12"/>
    <p:sldLayoutId id="2147483681" r:id="rId13"/>
    <p:sldLayoutId id="2147483695" r:id="rId14"/>
    <p:sldLayoutId id="2147483697" r:id="rId15"/>
    <p:sldLayoutId id="2147483696" r:id="rId16"/>
    <p:sldLayoutId id="2147483694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800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allery.azure.ai/Experiment/Binary-classification" TargetMode="Externa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archive.ics.uci.edu/ml/datasets/banknote+authentication" TargetMode="Externa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0" y="13063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6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6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6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7911254" y="4253573"/>
            <a:ext cx="3836432" cy="704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hu-HU" sz="2800" dirty="0"/>
              <a:t>Bináris klasszifikáció</a:t>
            </a:r>
            <a:endParaRPr lang="en-US" sz="2600" dirty="0">
              <a:gradFill>
                <a:gsLst>
                  <a:gs pos="0">
                    <a:srgbClr val="75D1FF">
                      <a:lumMod val="5000"/>
                      <a:lumOff val="95000"/>
                    </a:srgbClr>
                  </a:gs>
                  <a:gs pos="100000">
                    <a:srgbClr val="FFFFFF"/>
                  </a:gs>
                </a:gsLst>
                <a:lin ang="5400000" scaled="1"/>
              </a:gradFill>
            </a:endParaRP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9" y="3280603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523129" y="2490156"/>
            <a:ext cx="8804365" cy="1421928"/>
          </a:xfrm>
        </p:spPr>
        <p:txBody>
          <a:bodyPr/>
          <a:lstStyle/>
          <a:p>
            <a:r>
              <a:rPr lang="hu-HU" sz="4800" dirty="0"/>
              <a:t>Mesterséges Intelligencia</a:t>
            </a:r>
            <a:endParaRPr lang="en-US" sz="4800" dirty="0"/>
          </a:p>
        </p:txBody>
      </p:sp>
      <p:sp>
        <p:nvSpPr>
          <p:cNvPr id="19" name="Freeform: Shape 18"/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</a:t>
            </a:fld>
            <a:endParaRPr lang="en-US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2E72153A-B9F5-4741-B1A4-56D7D12773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994" y="4677853"/>
            <a:ext cx="9461500" cy="480131"/>
          </a:xfrm>
        </p:spPr>
        <p:txBody>
          <a:bodyPr/>
          <a:lstStyle/>
          <a:p>
            <a:pPr marL="0" indent="0">
              <a:buNone/>
            </a:pPr>
            <a:endParaRPr lang="hu-HU" sz="2800" dirty="0"/>
          </a:p>
        </p:txBody>
      </p:sp>
    </p:spTree>
    <p:extLst>
      <p:ext uri="{BB962C8B-B14F-4D97-AF65-F5344CB8AC3E}">
        <p14:creationId xmlns:p14="http://schemas.microsoft.com/office/powerpoint/2010/main" val="18038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1273E58-8980-4BD2-BC3E-87C213CA0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Tanító és tesztelő adathalmaz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F1CA98A-1E74-4E76-B30A-B942D6538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Az adathalmazt szétosztjuk tanító és tesztelő adathalmazokra:</a:t>
            </a:r>
          </a:p>
          <a:p>
            <a:r>
              <a:rPr lang="hu-HU" dirty="0"/>
              <a:t>a Data </a:t>
            </a:r>
            <a:r>
              <a:rPr lang="hu-HU" dirty="0" err="1"/>
              <a:t>Transformation-ból</a:t>
            </a:r>
            <a:r>
              <a:rPr lang="hu-HU" dirty="0"/>
              <a:t> a </a:t>
            </a:r>
            <a:r>
              <a:rPr lang="hu-HU" dirty="0" err="1"/>
              <a:t>Manipulation</a:t>
            </a:r>
            <a:r>
              <a:rPr lang="hu-HU" dirty="0"/>
              <a:t> menüben az Split Data pontot húzzuk a vászonra.</a:t>
            </a:r>
          </a:p>
          <a:p>
            <a:pPr lvl="1"/>
            <a:r>
              <a:rPr lang="hu-HU" dirty="0"/>
              <a:t>A felosztás módja (</a:t>
            </a:r>
            <a:r>
              <a:rPr lang="hu-HU" dirty="0" err="1"/>
              <a:t>Splitting</a:t>
            </a:r>
            <a:r>
              <a:rPr lang="hu-HU" dirty="0"/>
              <a:t> </a:t>
            </a:r>
            <a:r>
              <a:rPr lang="hu-HU" dirty="0" err="1"/>
              <a:t>mode</a:t>
            </a:r>
            <a:r>
              <a:rPr lang="hu-HU" dirty="0"/>
              <a:t>) maradjon sor (Split </a:t>
            </a:r>
            <a:r>
              <a:rPr lang="hu-HU" dirty="0" err="1"/>
              <a:t>Row</a:t>
            </a:r>
            <a:r>
              <a:rPr lang="hu-HU" dirty="0"/>
              <a:t>)</a:t>
            </a:r>
          </a:p>
          <a:p>
            <a:pPr lvl="1"/>
            <a:r>
              <a:rPr lang="hu-HU" dirty="0"/>
              <a:t>A felosztás 1 kimeneti halmaza (tanuló adathalmaz) legyen 65%, azaz 0,65 – lévén, hogy kevés az elemszám, a jobb eredmény érdekében minél több elem kell. Ugyanakkor túl sok sem lehet, mert akkor az ellenőrzéshez nem lesz elég adat.</a:t>
            </a:r>
          </a:p>
          <a:p>
            <a:pPr lvl="1"/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1D56B1F-C971-4DD1-9921-96E679251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34701AE-3AF8-44F3-8114-0B11A2FC1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86" y="3534229"/>
            <a:ext cx="10711543" cy="332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27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026F75F-8468-42E5-B674-68B23DEC3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Algoritmus kiválasztása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307824A-DC0B-4579-A8D7-A0BE12653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69" y="1315622"/>
            <a:ext cx="10588752" cy="4736186"/>
          </a:xfrm>
        </p:spPr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Machine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 menüből az </a:t>
            </a:r>
            <a:r>
              <a:rPr lang="hu-HU" dirty="0" err="1"/>
              <a:t>Initialie</a:t>
            </a:r>
            <a:r>
              <a:rPr lang="hu-HU" dirty="0"/>
              <a:t> Modell / </a:t>
            </a:r>
            <a:r>
              <a:rPr lang="hu-HU" dirty="0" err="1"/>
              <a:t>Classification</a:t>
            </a:r>
            <a:r>
              <a:rPr lang="hu-HU" dirty="0"/>
              <a:t> almenüből húzzuk a vászonra a </a:t>
            </a:r>
            <a:r>
              <a:rPr lang="hu-HU" dirty="0" err="1"/>
              <a:t>Two-Class</a:t>
            </a:r>
            <a:r>
              <a:rPr lang="hu-HU" dirty="0"/>
              <a:t> </a:t>
            </a:r>
            <a:r>
              <a:rPr lang="hu-HU" dirty="0" err="1"/>
              <a:t>Support</a:t>
            </a:r>
            <a:r>
              <a:rPr lang="hu-HU" dirty="0"/>
              <a:t> </a:t>
            </a:r>
            <a:r>
              <a:rPr lang="hu-HU" dirty="0" err="1"/>
              <a:t>Vector</a:t>
            </a:r>
            <a:r>
              <a:rPr lang="hu-HU" dirty="0"/>
              <a:t> </a:t>
            </a:r>
            <a:r>
              <a:rPr lang="hu-HU" dirty="0" err="1"/>
              <a:t>Machine</a:t>
            </a:r>
            <a:r>
              <a:rPr lang="hu-HU" dirty="0"/>
              <a:t> elemet.</a:t>
            </a:r>
          </a:p>
          <a:p>
            <a:r>
              <a:rPr lang="hu-HU" dirty="0"/>
              <a:t>A jobb eredmény érdekében az iterációk számát (</a:t>
            </a:r>
            <a:r>
              <a:rPr lang="hu-HU" dirty="0" err="1"/>
              <a:t>Numbe</a:t>
            </a:r>
            <a:r>
              <a:rPr lang="hu-HU" dirty="0"/>
              <a:t> of </a:t>
            </a:r>
            <a:r>
              <a:rPr lang="hu-HU" dirty="0" err="1"/>
              <a:t>Iterations</a:t>
            </a:r>
            <a:r>
              <a:rPr lang="hu-HU" dirty="0"/>
              <a:t>) állítsuk 5-re.</a:t>
            </a:r>
          </a:p>
          <a:p>
            <a:endParaRPr lang="hu-HU" dirty="0"/>
          </a:p>
          <a:p>
            <a:r>
              <a:rPr lang="hu-HU" dirty="0"/>
              <a:t>A modell betanításához </a:t>
            </a:r>
            <a:r>
              <a:rPr lang="hu-HU" dirty="0" err="1"/>
              <a:t>Machine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 menüből az </a:t>
            </a:r>
            <a:r>
              <a:rPr lang="hu-HU" dirty="0" err="1"/>
              <a:t>Train</a:t>
            </a:r>
            <a:r>
              <a:rPr lang="hu-HU" dirty="0"/>
              <a:t> almenüből húzzuk a vászonra a </a:t>
            </a:r>
            <a:r>
              <a:rPr lang="hu-HU" dirty="0" err="1"/>
              <a:t>Train</a:t>
            </a:r>
            <a:r>
              <a:rPr lang="hu-HU" dirty="0"/>
              <a:t> </a:t>
            </a:r>
            <a:r>
              <a:rPr lang="hu-HU" dirty="0" err="1"/>
              <a:t>Model</a:t>
            </a:r>
            <a:r>
              <a:rPr lang="hu-HU" dirty="0"/>
              <a:t> elemet.</a:t>
            </a:r>
          </a:p>
          <a:p>
            <a:pPr lvl="1"/>
            <a:r>
              <a:rPr lang="hu-HU" dirty="0" err="1"/>
              <a:t>Label</a:t>
            </a:r>
            <a:r>
              <a:rPr lang="hu-HU" dirty="0"/>
              <a:t> (output / kimenet) oszlopnak állítsuk be a </a:t>
            </a:r>
            <a:r>
              <a:rPr lang="hu-HU" dirty="0" err="1"/>
              <a:t>class</a:t>
            </a:r>
            <a:r>
              <a:rPr lang="hu-HU" dirty="0"/>
              <a:t> attribútumot.</a:t>
            </a:r>
          </a:p>
          <a:p>
            <a:endParaRPr lang="hu-HU" dirty="0"/>
          </a:p>
          <a:p>
            <a:r>
              <a:rPr lang="hu-HU" dirty="0" err="1"/>
              <a:t>Kössük</a:t>
            </a:r>
            <a:r>
              <a:rPr lang="hu-HU" dirty="0"/>
              <a:t> össze a két elemet.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A5F848D-624D-4083-8CE1-13391EF65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571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B20F2FB-2F04-400F-880C-AE999A135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Algoritmus kiválasztása - betanítás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9A2A8D0-6AD9-4E50-AE8E-C278A7B0D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160C141C-996D-4F00-939F-B833860D9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1213" y="1695199"/>
            <a:ext cx="10588625" cy="397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41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D7C1097-5AE0-4F2E-875F-EA5160396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Tesztelés, értékelés, </a:t>
            </a:r>
            <a:r>
              <a:rPr lang="hu-HU" dirty="0" err="1"/>
              <a:t>score</a:t>
            </a:r>
            <a:r>
              <a:rPr lang="hu-HU" dirty="0"/>
              <a:t>-ing 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3C6C69C-208B-4C84-9EEC-816075891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modellt kipróbáljuk a tesztelési adatokra, melyeket még soha nem látott.</a:t>
            </a:r>
          </a:p>
          <a:p>
            <a:endParaRPr lang="hu-HU" dirty="0"/>
          </a:p>
          <a:p>
            <a:r>
              <a:rPr lang="hu-HU" dirty="0"/>
              <a:t>A </a:t>
            </a:r>
            <a:r>
              <a:rPr lang="hu-HU" dirty="0" err="1"/>
              <a:t>Machine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 menüből az </a:t>
            </a:r>
            <a:r>
              <a:rPr lang="hu-HU" dirty="0" err="1"/>
              <a:t>Score</a:t>
            </a:r>
            <a:r>
              <a:rPr lang="hu-HU" dirty="0"/>
              <a:t> almenüből húzzuk a vászonra a </a:t>
            </a:r>
            <a:r>
              <a:rPr lang="hu-HU" dirty="0" err="1"/>
              <a:t>Score</a:t>
            </a:r>
            <a:r>
              <a:rPr lang="hu-HU" dirty="0"/>
              <a:t> </a:t>
            </a:r>
            <a:r>
              <a:rPr lang="hu-HU" dirty="0" err="1"/>
              <a:t>Model</a:t>
            </a:r>
            <a:r>
              <a:rPr lang="hu-HU" dirty="0"/>
              <a:t> elemet.</a:t>
            </a:r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0E249C7-9EE7-4991-8B05-72B2AC78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EE0DF18-15AB-46C7-9684-BDA4F8511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5" y="2506873"/>
            <a:ext cx="11524343" cy="429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59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03A208-6A6C-4DDD-A7A5-0CE8FAD7B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Validálás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E06C989-4BB5-4D2C-8848-AAED347E9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Machine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 menüből az </a:t>
            </a:r>
            <a:r>
              <a:rPr lang="hu-HU" dirty="0" err="1"/>
              <a:t>Evaluate</a:t>
            </a:r>
            <a:r>
              <a:rPr lang="hu-HU" dirty="0"/>
              <a:t> almenüből húzzuk a vászonra a </a:t>
            </a:r>
            <a:r>
              <a:rPr lang="hu-HU" dirty="0" err="1"/>
              <a:t>Evaulate</a:t>
            </a:r>
            <a:r>
              <a:rPr lang="hu-HU" dirty="0"/>
              <a:t> </a:t>
            </a:r>
            <a:r>
              <a:rPr lang="hu-HU" dirty="0" err="1"/>
              <a:t>Model</a:t>
            </a:r>
            <a:r>
              <a:rPr lang="hu-HU" dirty="0"/>
              <a:t> elemet.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348CC22-CE9A-46C0-9F83-2A270C1DD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58B8A35-8F18-4B88-8BCB-2E45820AA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618" y="2357922"/>
            <a:ext cx="9928654" cy="369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92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EBF15EB-D779-4D29-8073-FFF7B2513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Futtatás és eredmények ellenőrzése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96AF19A-91A0-4646-803B-71974F569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48CADD09-1C78-4161-BF67-5772B028B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Az </a:t>
            </a:r>
            <a:r>
              <a:rPr lang="hu-HU" dirty="0" err="1"/>
              <a:t>Evaulate</a:t>
            </a:r>
            <a:r>
              <a:rPr lang="hu-HU" dirty="0"/>
              <a:t> modell elemen jobb egérgombbal kattintva a </a:t>
            </a:r>
            <a:r>
              <a:rPr lang="hu-HU" dirty="0" err="1"/>
              <a:t>Run</a:t>
            </a:r>
            <a:r>
              <a:rPr lang="hu-HU" dirty="0"/>
              <a:t> </a:t>
            </a:r>
            <a:r>
              <a:rPr lang="hu-HU" dirty="0" err="1"/>
              <a:t>Selected</a:t>
            </a:r>
            <a:r>
              <a:rPr lang="hu-HU" dirty="0"/>
              <a:t> ponttal tudjuk lefuttatni, majd ugyanitt az </a:t>
            </a:r>
            <a:r>
              <a:rPr lang="hu-HU" dirty="0" err="1"/>
              <a:t>Evaulation</a:t>
            </a:r>
            <a:r>
              <a:rPr lang="hu-HU" dirty="0"/>
              <a:t> </a:t>
            </a:r>
            <a:r>
              <a:rPr lang="hu-HU" dirty="0" err="1"/>
              <a:t>Results</a:t>
            </a:r>
            <a:r>
              <a:rPr lang="hu-HU" dirty="0"/>
              <a:t> pontban meg tudjuk nézni, illetve vizualizálni is az eredményt.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0E6E9881-0EB2-444D-826C-DE2423258E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428" b="4454"/>
          <a:stretch/>
        </p:blipFill>
        <p:spPr>
          <a:xfrm>
            <a:off x="1937135" y="2742028"/>
            <a:ext cx="7286171" cy="311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395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EBF15EB-D779-4D29-8073-FFF7B2513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Futtatás és eredmények ellenőrzése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96AF19A-91A0-4646-803B-71974F569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48CADD09-1C78-4161-BF67-5772B028B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69" y="1315622"/>
            <a:ext cx="10588752" cy="5349498"/>
          </a:xfrm>
        </p:spPr>
        <p:txBody>
          <a:bodyPr/>
          <a:lstStyle/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Értékeljük ki?</a:t>
            </a:r>
          </a:p>
          <a:p>
            <a:r>
              <a:rPr lang="hu-HU" dirty="0"/>
              <a:t>Milyen a pontossága és precizitás?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8018F234-F007-4F5F-B5F9-DC0BD8EBE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171" y="1520215"/>
            <a:ext cx="9303657" cy="381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15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BD4895C1-A682-4DC1-B682-C699F8906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Azure</a:t>
            </a:r>
            <a:r>
              <a:rPr lang="hu-HU" dirty="0"/>
              <a:t> </a:t>
            </a:r>
            <a:r>
              <a:rPr lang="hu-HU" dirty="0" err="1"/>
              <a:t>Notebooks</a:t>
            </a:r>
            <a:r>
              <a:rPr lang="hu-HU" dirty="0"/>
              <a:t> - Python</a:t>
            </a: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938EFDA5-1668-4628-A4A9-F560E26C8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2D8DB42-9F72-4615-B813-F8452850C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826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B027080-A2A8-4AA7-A925-7836BEACD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Azure</a:t>
            </a:r>
            <a:r>
              <a:rPr lang="hu-HU" dirty="0"/>
              <a:t> </a:t>
            </a:r>
            <a:r>
              <a:rPr lang="hu-HU" dirty="0" err="1"/>
              <a:t>Notebooks</a:t>
            </a:r>
            <a:r>
              <a:rPr lang="hu-HU" dirty="0"/>
              <a:t> - Python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DF01C99-913E-49B2-ABBF-BBB2AD81F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Ugyanez a feladat </a:t>
            </a:r>
            <a:r>
              <a:rPr lang="hu-HU" dirty="0" err="1"/>
              <a:t>Azure</a:t>
            </a:r>
            <a:r>
              <a:rPr lang="hu-HU" dirty="0"/>
              <a:t> </a:t>
            </a:r>
            <a:r>
              <a:rPr lang="hu-HU" dirty="0" err="1"/>
              <a:t>Notebooks</a:t>
            </a:r>
            <a:r>
              <a:rPr lang="hu-HU" dirty="0"/>
              <a:t>-ban.</a:t>
            </a:r>
          </a:p>
          <a:p>
            <a:endParaRPr lang="hu-HU" dirty="0"/>
          </a:p>
          <a:p>
            <a:r>
              <a:rPr lang="hu-HU" dirty="0"/>
              <a:t>Annyit módosítunk, hogy három gépi tanulási algoritmust hasonlítunk össze ehhez:</a:t>
            </a:r>
          </a:p>
          <a:p>
            <a:pPr marL="914400" lvl="1" indent="-457200">
              <a:buFont typeface="+mj-lt"/>
              <a:buAutoNum type="arabicPeriod"/>
            </a:pPr>
            <a:r>
              <a:rPr lang="hu-HU" dirty="0"/>
              <a:t>Véletlen erdő (Random Forest)</a:t>
            </a:r>
          </a:p>
          <a:p>
            <a:pPr marL="914400" lvl="1" indent="-457200">
              <a:buFont typeface="+mj-lt"/>
              <a:buAutoNum type="arabicPeriod"/>
            </a:pPr>
            <a:r>
              <a:rPr lang="hu-HU" dirty="0"/>
              <a:t>Tartóvektor-gép (</a:t>
            </a:r>
            <a:r>
              <a:rPr lang="hu-HU" dirty="0" err="1"/>
              <a:t>Support</a:t>
            </a:r>
            <a:r>
              <a:rPr lang="hu-HU" dirty="0"/>
              <a:t> </a:t>
            </a:r>
            <a:r>
              <a:rPr lang="hu-HU" dirty="0" err="1"/>
              <a:t>Vector</a:t>
            </a:r>
            <a:r>
              <a:rPr lang="hu-HU" dirty="0"/>
              <a:t> </a:t>
            </a:r>
            <a:r>
              <a:rPr lang="hu-HU" dirty="0" err="1"/>
              <a:t>Machine</a:t>
            </a:r>
            <a:r>
              <a:rPr lang="hu-HU" dirty="0"/>
              <a:t> – SVM)</a:t>
            </a:r>
          </a:p>
          <a:p>
            <a:pPr marL="914400" lvl="1" indent="-457200">
              <a:buFont typeface="+mj-lt"/>
              <a:buAutoNum type="arabicPeriod"/>
            </a:pPr>
            <a:r>
              <a:rPr lang="hu-HU" dirty="0"/>
              <a:t>Logisztikus regresszió (</a:t>
            </a:r>
            <a:r>
              <a:rPr lang="hu-HU" dirty="0" err="1"/>
              <a:t>Logistic</a:t>
            </a:r>
            <a:r>
              <a:rPr lang="hu-HU" dirty="0"/>
              <a:t> </a:t>
            </a:r>
            <a:r>
              <a:rPr lang="hu-HU" dirty="0" err="1"/>
              <a:t>Regression</a:t>
            </a:r>
            <a:r>
              <a:rPr lang="hu-HU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2E25A71-9D81-4323-B081-946C170EA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095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FBC105-E3A4-4B87-9A7A-62114B8E4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Feldolgozó könyvtárak, adatbetöltés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9ABE72D-F719-426C-A717-B43E437B7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szükséges könyvtárak betöltése:</a:t>
            </a:r>
          </a:p>
          <a:p>
            <a:endParaRPr lang="hu-HU" dirty="0"/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seaborn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sns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Adathalmaz betöltése: </a:t>
            </a: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banknote_datadset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pd.read_csv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('banknote-authentication.csv’)</a:t>
            </a:r>
          </a:p>
          <a:p>
            <a:endParaRPr lang="hu-HU" dirty="0"/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80661D6-A7C3-4A2C-A3B3-95A882699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159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97169-5BF6-444D-8CA4-AE40F9713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Bináris klasszifikáció / osztályozás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76B15D9-8C5C-4824-8862-96467F8290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2"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0884DA4-55A6-49CD-B815-6633D5EDC7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2">
              <a:buSzPct val="100000"/>
              <a:buFont typeface="Arial" panose="020B0604020202020204" pitchFamily="34" charset="0"/>
              <a:buChar char="•"/>
            </a:pPr>
            <a:r>
              <a:rPr lang="hu-HU" sz="2400" dirty="0"/>
              <a:t>Az adatokat 2 osztályba kell sorolni</a:t>
            </a:r>
          </a:p>
          <a:p>
            <a:pPr lvl="2">
              <a:buSzPct val="100000"/>
              <a:buFont typeface="Arial" panose="020B0604020202020204" pitchFamily="34" charset="0"/>
              <a:buChar char="•"/>
            </a:pPr>
            <a:r>
              <a:rPr lang="hu-HU" sz="2400" dirty="0"/>
              <a:t>Felügyelt tanulási módszer</a:t>
            </a:r>
          </a:p>
          <a:p>
            <a:pPr marL="384048" lvl="2" indent="0">
              <a:buSzPct val="100000"/>
              <a:buNone/>
            </a:pPr>
            <a:endParaRPr lang="hu-HU" sz="2400" dirty="0"/>
          </a:p>
          <a:p>
            <a:pPr lvl="2">
              <a:buSzPct val="100000"/>
              <a:buFont typeface="Arial" panose="020B0604020202020204" pitchFamily="34" charset="0"/>
              <a:buChar char="•"/>
            </a:pPr>
            <a:r>
              <a:rPr lang="hu-HU" sz="2400" dirty="0"/>
              <a:t>Megoldó módszerek: </a:t>
            </a:r>
          </a:p>
          <a:p>
            <a:pPr lvl="4">
              <a:buSzPct val="100000"/>
              <a:buFont typeface="Courier New" panose="02070309020205020404" pitchFamily="49" charset="0"/>
              <a:buChar char="o"/>
            </a:pPr>
            <a:r>
              <a:rPr lang="hu-HU" sz="2000" dirty="0"/>
              <a:t> Logisztikus regresszió </a:t>
            </a:r>
          </a:p>
          <a:p>
            <a:pPr lvl="4">
              <a:buSzPct val="100000"/>
              <a:buFont typeface="Courier New" panose="02070309020205020404" pitchFamily="49" charset="0"/>
              <a:buChar char="o"/>
            </a:pPr>
            <a:r>
              <a:rPr lang="hu-HU" sz="2000" dirty="0"/>
              <a:t> Tartóvektor-gép</a:t>
            </a:r>
            <a:r>
              <a:rPr lang="hu-HU" sz="2000" dirty="0">
                <a:solidFill>
                  <a:srgbClr val="2C3137"/>
                </a:solidFill>
                <a:latin typeface="Segoe UI" panose="020B0502040204020203" pitchFamily="34" charset="0"/>
              </a:rPr>
              <a:t> (</a:t>
            </a:r>
            <a:r>
              <a:rPr lang="hu-HU" sz="2000" dirty="0"/>
              <a:t>Support vector machine)</a:t>
            </a:r>
          </a:p>
          <a:p>
            <a:pPr lvl="4">
              <a:buSzPct val="100000"/>
              <a:buFont typeface="Courier New" panose="02070309020205020404" pitchFamily="49" charset="0"/>
              <a:buChar char="o"/>
            </a:pPr>
            <a:r>
              <a:rPr lang="hu-HU" sz="2000" dirty="0"/>
              <a:t> Döntési fák (erdő)</a:t>
            </a:r>
          </a:p>
          <a:p>
            <a:pPr lvl="4">
              <a:buSzPct val="100000"/>
              <a:buFont typeface="Courier New" panose="02070309020205020404" pitchFamily="49" charset="0"/>
              <a:buChar char="o"/>
            </a:pPr>
            <a:r>
              <a:rPr lang="hu-HU" sz="2000" dirty="0"/>
              <a:t> Neurális hálók</a:t>
            </a:r>
            <a:endParaRPr lang="en-US" sz="2000" dirty="0"/>
          </a:p>
          <a:p>
            <a:endParaRPr lang="hu-HU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FEFA497-6A88-4516-B043-5540D785C5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30"/>
          <a:stretch/>
        </p:blipFill>
        <p:spPr>
          <a:xfrm>
            <a:off x="924453" y="1471210"/>
            <a:ext cx="5247747" cy="4653186"/>
          </a:xfrm>
          <a:prstGeom prst="rect">
            <a:avLst/>
          </a:prstGeom>
        </p:spPr>
      </p:pic>
      <p:pic>
        <p:nvPicPr>
          <p:cNvPr id="11" name="Picture 13">
            <a:extLst>
              <a:ext uri="{FF2B5EF4-FFF2-40B4-BE49-F238E27FC236}">
                <a16:creationId xmlns:a16="http://schemas.microsoft.com/office/drawing/2014/main" id="{D2112DE6-7C84-4AEE-9342-A3280EC8FF3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569010" y="461828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17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7C6E149-A901-4C25-B12D-D450E461C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 analízis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68705A9-66E5-46A1-8F7E-A0EF1D4D9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48" y="1315622"/>
            <a:ext cx="10588752" cy="4736186"/>
          </a:xfrm>
        </p:spPr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head</a:t>
            </a:r>
            <a:r>
              <a:rPr lang="hu-HU" dirty="0"/>
              <a:t>() függvénnyel érdemes megvizsgálni az adathalmaz első néhány sorát, hogy megérthessük az adatokat.</a:t>
            </a:r>
          </a:p>
          <a:p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banknote_datadset.head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hu-HU" dirty="0">
                <a:cs typeface="Courier New" panose="02070309020205020404" pitchFamily="49" charset="0"/>
              </a:rPr>
              <a:t>Az adatokból is láthatjuk, hogy a </a:t>
            </a:r>
            <a:r>
              <a:rPr lang="hu-HU" dirty="0" err="1">
                <a:cs typeface="Courier New" panose="02070309020205020404" pitchFamily="49" charset="0"/>
              </a:rPr>
              <a:t>variance</a:t>
            </a:r>
            <a:r>
              <a:rPr lang="hu-HU" dirty="0">
                <a:cs typeface="Courier New" panose="02070309020205020404" pitchFamily="49" charset="0"/>
              </a:rPr>
              <a:t>, </a:t>
            </a:r>
            <a:r>
              <a:rPr lang="hu-HU" dirty="0" err="1">
                <a:cs typeface="Courier New" panose="02070309020205020404" pitchFamily="49" charset="0"/>
              </a:rPr>
              <a:t>skew</a:t>
            </a:r>
            <a:r>
              <a:rPr lang="hu-HU" dirty="0">
                <a:cs typeface="Courier New" panose="02070309020205020404" pitchFamily="49" charset="0"/>
              </a:rPr>
              <a:t>, </a:t>
            </a:r>
            <a:r>
              <a:rPr lang="hu-HU" dirty="0" err="1">
                <a:cs typeface="Courier New" panose="02070309020205020404" pitchFamily="49" charset="0"/>
              </a:rPr>
              <a:t>curtois</a:t>
            </a:r>
            <a:r>
              <a:rPr lang="hu-HU" dirty="0">
                <a:cs typeface="Courier New" panose="02070309020205020404" pitchFamily="49" charset="0"/>
              </a:rPr>
              <a:t> és </a:t>
            </a:r>
            <a:r>
              <a:rPr lang="hu-HU" dirty="0" err="1">
                <a:cs typeface="Courier New" panose="02070309020205020404" pitchFamily="49" charset="0"/>
              </a:rPr>
              <a:t>entropy</a:t>
            </a:r>
            <a:r>
              <a:rPr lang="hu-HU" dirty="0">
                <a:cs typeface="Courier New" panose="02070309020205020404" pitchFamily="49" charset="0"/>
              </a:rPr>
              <a:t> attribútumok a bemeneti leíró adatok, míg a </a:t>
            </a:r>
            <a:r>
              <a:rPr lang="hu-HU" dirty="0" err="1">
                <a:cs typeface="Courier New" panose="02070309020205020404" pitchFamily="49" charset="0"/>
              </a:rPr>
              <a:t>class</a:t>
            </a:r>
            <a:r>
              <a:rPr lang="hu-HU" dirty="0">
                <a:cs typeface="Courier New" panose="02070309020205020404" pitchFamily="49" charset="0"/>
              </a:rPr>
              <a:t> az eredmény. A </a:t>
            </a:r>
            <a:r>
              <a:rPr lang="hu-HU" dirty="0" err="1">
                <a:cs typeface="Courier New" panose="02070309020205020404" pitchFamily="49" charset="0"/>
              </a:rPr>
              <a:t>class</a:t>
            </a:r>
            <a:r>
              <a:rPr lang="hu-HU" dirty="0">
                <a:cs typeface="Courier New" panose="02070309020205020404" pitchFamily="49" charset="0"/>
              </a:rPr>
              <a:t> oszlopban írjuk le, hogy egy adott </a:t>
            </a:r>
            <a:r>
              <a:rPr lang="hu-HU" dirty="0" err="1">
                <a:cs typeface="Courier New" panose="02070309020205020404" pitchFamily="49" charset="0"/>
              </a:rPr>
              <a:t>banjegy</a:t>
            </a:r>
            <a:r>
              <a:rPr lang="hu-HU" dirty="0">
                <a:cs typeface="Courier New" panose="02070309020205020404" pitchFamily="49" charset="0"/>
              </a:rPr>
              <a:t> hamis-e vagy sem.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1CF8FFA-938A-4C52-BD00-57B4F1EA7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78B63678-6943-4EF7-BDE1-3863510C2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12" y="2402895"/>
            <a:ext cx="4161274" cy="247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53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783700A-B343-4DE7-9BFA-0FF838C08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 analízis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E10668E-D63A-498B-9B3C-C70B4F61A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describe</a:t>
            </a:r>
            <a:r>
              <a:rPr lang="hu-HU" dirty="0"/>
              <a:t>() függvénnyel további általános statisztikai számításokat végezhetünk az egyes attribútumokra. </a:t>
            </a:r>
          </a:p>
          <a:p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banknote_datadset.describe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hu-HU" dirty="0">
              <a:cs typeface="Courier New" panose="02070309020205020404" pitchFamily="49" charset="0"/>
            </a:endParaRPr>
          </a:p>
          <a:p>
            <a:r>
              <a:rPr lang="hu-HU" dirty="0">
                <a:cs typeface="Courier New" panose="02070309020205020404" pitchFamily="49" charset="0"/>
              </a:rPr>
              <a:t>Mit számunkra hasznosat tudunk ebből kiolvasni?</a:t>
            </a:r>
          </a:p>
          <a:p>
            <a:r>
              <a:rPr lang="hu-HU" dirty="0">
                <a:cs typeface="Courier New" panose="02070309020205020404" pitchFamily="49" charset="0"/>
              </a:rPr>
              <a:t>1372 rekordot tartalmaz az adathalmaz.</a:t>
            </a:r>
          </a:p>
          <a:p>
            <a:r>
              <a:rPr lang="hu-HU" dirty="0">
                <a:cs typeface="Courier New" panose="02070309020205020404" pitchFamily="49" charset="0"/>
              </a:rPr>
              <a:t>Nincsenek hiányzó értékeink </a:t>
            </a:r>
            <a:br>
              <a:rPr lang="hu-HU" dirty="0">
                <a:cs typeface="Courier New" panose="02070309020205020404" pitchFamily="49" charset="0"/>
              </a:rPr>
            </a:br>
            <a:r>
              <a:rPr lang="hu-HU" dirty="0">
                <a:cs typeface="Courier New" panose="02070309020205020404" pitchFamily="49" charset="0"/>
              </a:rPr>
              <a:t>(minden attribútum esetén 1372 szerepel)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6831EB2-BDA2-46A3-B9F0-7C200CBAE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69B11D2-3C37-4604-A875-5F0EEF65E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087" y="2122379"/>
            <a:ext cx="4875298" cy="261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61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396394F-1037-4ACA-A06A-F202F1A2A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 analízis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A506705-5C8B-46B6-9644-C608C3B87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69" y="1402708"/>
            <a:ext cx="4239402" cy="4736186"/>
          </a:xfrm>
        </p:spPr>
        <p:txBody>
          <a:bodyPr>
            <a:normAutofit lnSpcReduction="10000"/>
          </a:bodyPr>
          <a:lstStyle/>
          <a:p>
            <a:r>
              <a:rPr lang="hu-HU" dirty="0"/>
              <a:t>Ahhoz, hogy legyen egy elképzelésünk arról, hogy az egyes leíró attribútumok (</a:t>
            </a:r>
            <a:r>
              <a:rPr lang="hu-HU" dirty="0" err="1"/>
              <a:t>feature</a:t>
            </a:r>
            <a:r>
              <a:rPr lang="hu-HU" dirty="0"/>
              <a:t>-k) között milyen összefüggés van, a </a:t>
            </a:r>
            <a:r>
              <a:rPr lang="hu-HU" dirty="0" err="1"/>
              <a:t>Seaborn</a:t>
            </a:r>
            <a:r>
              <a:rPr lang="hu-HU" dirty="0"/>
              <a:t> könyvtár </a:t>
            </a:r>
            <a:r>
              <a:rPr lang="hu-HU" dirty="0" err="1"/>
              <a:t>pairplot</a:t>
            </a:r>
            <a:r>
              <a:rPr lang="hu-HU" dirty="0"/>
              <a:t>() függvényét használhatjuk:</a:t>
            </a:r>
          </a:p>
          <a:p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sns.pairplot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banknote_datadset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)­</a:t>
            </a:r>
          </a:p>
          <a:p>
            <a:endParaRPr lang="hu-HU" dirty="0"/>
          </a:p>
          <a:p>
            <a:r>
              <a:rPr lang="hu-HU" dirty="0"/>
              <a:t>Láthatunk némi lineáris korrelációt az </a:t>
            </a:r>
            <a:r>
              <a:rPr lang="hu-HU" dirty="0" err="1"/>
              <a:t>entropy</a:t>
            </a:r>
            <a:r>
              <a:rPr lang="hu-HU" dirty="0"/>
              <a:t> és a variancia között.</a:t>
            </a:r>
          </a:p>
          <a:p>
            <a:r>
              <a:rPr lang="hu-HU" dirty="0"/>
              <a:t>Hasonlóan felfedezhető egy inverz lineáris korreláció a </a:t>
            </a:r>
            <a:r>
              <a:rPr lang="hu-HU" dirty="0" err="1"/>
              <a:t>skew</a:t>
            </a:r>
            <a:r>
              <a:rPr lang="hu-HU" dirty="0"/>
              <a:t> és a </a:t>
            </a:r>
            <a:r>
              <a:rPr lang="hu-HU" dirty="0" err="1"/>
              <a:t>curtois</a:t>
            </a:r>
            <a:r>
              <a:rPr lang="hu-HU" dirty="0"/>
              <a:t> leírók között.</a:t>
            </a:r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78114A2-8D37-44DF-A4B3-CC02C3216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pic>
        <p:nvPicPr>
          <p:cNvPr id="7" name="Kép 6" descr="A képen szöveg, térkép látható&#10;&#10;A leírás teljesen megbízható">
            <a:extLst>
              <a:ext uri="{FF2B5EF4-FFF2-40B4-BE49-F238E27FC236}">
                <a16:creationId xmlns:a16="http://schemas.microsoft.com/office/drawing/2014/main" id="{9F548870-AC01-4109-98E3-6940CB1E8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927" y="1197540"/>
            <a:ext cx="5715415" cy="566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81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3CE333F-82E2-4586-8412-DCF848A3F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 előfeldolgozás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3E077C2-D603-4CF6-A670-F889A08BA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69" y="1315622"/>
            <a:ext cx="10588752" cy="4736186"/>
          </a:xfrm>
        </p:spPr>
        <p:txBody>
          <a:bodyPr/>
          <a:lstStyle/>
          <a:p>
            <a:r>
              <a:rPr lang="hu-HU" dirty="0"/>
              <a:t>Adat attribútumok felosztása leíró (</a:t>
            </a:r>
            <a:r>
              <a:rPr lang="hu-HU" dirty="0" err="1"/>
              <a:t>Feature</a:t>
            </a:r>
            <a:r>
              <a:rPr lang="hu-HU" dirty="0"/>
              <a:t>) és kimeneti osztályra, kategóriára (</a:t>
            </a:r>
            <a:r>
              <a:rPr lang="hu-HU" dirty="0" err="1"/>
              <a:t>label</a:t>
            </a:r>
            <a:r>
              <a:rPr lang="hu-HU" dirty="0"/>
              <a:t>).</a:t>
            </a: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dataset_features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banknote_datadset.iloc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[:, 0:4].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dataset_labels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banknote_datadset.iloc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[:, 4].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hu-HU" dirty="0"/>
          </a:p>
          <a:p>
            <a:r>
              <a:rPr lang="hu-HU" dirty="0"/>
              <a:t>Adatok felosztása tanuló és tesztelő halmazra: az </a:t>
            </a:r>
            <a:r>
              <a:rPr lang="hu-HU" dirty="0" err="1"/>
              <a:t>Sklearn.model.selection</a:t>
            </a:r>
            <a:r>
              <a:rPr lang="hu-HU" dirty="0"/>
              <a:t> modul </a:t>
            </a:r>
            <a:r>
              <a:rPr lang="hu-HU" dirty="0" err="1"/>
              <a:t>train_test_split</a:t>
            </a:r>
            <a:r>
              <a:rPr lang="hu-HU" dirty="0"/>
              <a:t>() függvényével. A </a:t>
            </a:r>
            <a:r>
              <a:rPr lang="hu-HU" dirty="0" err="1"/>
              <a:t>test_size</a:t>
            </a:r>
            <a:r>
              <a:rPr lang="hu-HU" dirty="0"/>
              <a:t> paraméter értéke legyen 20%, azaz 0.2. Megadjuk a tanuló leíró, teszt leíró, a tanuló cél és a teszt cél változókat.</a:t>
            </a: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sklearn.model_selection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train_features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test_features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train_labels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test_labels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dataset_features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dataset_labels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test_size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=0.2,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=21) 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E59854F-4959-4ED3-A9C5-D5319F1A7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3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A32FC8F-8954-4A03-B6C7-2BB6CB9D6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Véletlen erdő (Random Forest) algoritmus betanítás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F1352DD-1AB4-488A-8BBD-6E0AE57DE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Tanítási könyvtár: </a:t>
            </a:r>
            <a:r>
              <a:rPr lang="hu-HU" dirty="0" err="1"/>
              <a:t>sklearn.ensemble</a:t>
            </a:r>
            <a:r>
              <a:rPr lang="hu-HU" dirty="0"/>
              <a:t>  - </a:t>
            </a:r>
            <a:r>
              <a:rPr lang="hu-HU" dirty="0" err="1"/>
              <a:t>RandomForestClassifier</a:t>
            </a:r>
            <a:r>
              <a:rPr lang="hu-HU" dirty="0"/>
              <a:t> osztály</a:t>
            </a:r>
          </a:p>
          <a:p>
            <a:r>
              <a:rPr lang="hu-HU" dirty="0"/>
              <a:t>Metódus: fit() – első paramétere a leírók (a tanítási leírók – </a:t>
            </a:r>
            <a:r>
              <a:rPr lang="hu-HU" dirty="0" err="1"/>
              <a:t>train_feature</a:t>
            </a:r>
            <a:r>
              <a:rPr lang="hu-HU" dirty="0"/>
              <a:t>), a második pedig a kimenet (</a:t>
            </a:r>
            <a:r>
              <a:rPr lang="hu-HU" dirty="0" err="1"/>
              <a:t>train_label</a:t>
            </a:r>
            <a:r>
              <a:rPr lang="hu-HU" dirty="0"/>
              <a:t>)</a:t>
            </a:r>
          </a:p>
          <a:p>
            <a:endParaRPr lang="hu-HU" dirty="0"/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sklearn.ensemble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RandomForestClassifier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rfc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rfc_object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rfc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n_estimators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=200,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=0) </a:t>
            </a: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rfc_object.fit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train_features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train_labels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C9E6FA2-E474-4E6D-BF5B-2FA22413A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770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D575B62-BD42-4552-A59C-F1BA8639B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Predikálás</a:t>
            </a:r>
            <a:r>
              <a:rPr lang="hu-HU" dirty="0"/>
              <a:t> a teszt adathalmazra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5CBBEB5-2839-4FF3-977A-8C7594AB2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Metódus: </a:t>
            </a:r>
            <a:r>
              <a:rPr lang="hu-HU" dirty="0" err="1"/>
              <a:t>predict</a:t>
            </a:r>
            <a:r>
              <a:rPr lang="hu-HU" dirty="0"/>
              <a:t>()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predicted_labels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rfc_object.predict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test_features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hu-HU" dirty="0"/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614BBB8-3DAF-4E7A-9B04-F8B06F135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601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09A5304-A19D-41BD-B9A3-17D74EFB1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Kiértékelés / </a:t>
            </a:r>
            <a:r>
              <a:rPr lang="hu-HU" dirty="0" err="1"/>
              <a:t>validálás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25BA40A-50F7-41DB-92FB-B90A5E899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leggyakrabban használt metrikák a kiértékelésre, azaz a hatékonyság ellenőrzésére:</a:t>
            </a:r>
          </a:p>
          <a:p>
            <a:pPr lvl="1"/>
            <a:r>
              <a:rPr lang="hu-HU" dirty="0" err="1"/>
              <a:t>Confusion</a:t>
            </a:r>
            <a:r>
              <a:rPr lang="hu-HU" dirty="0"/>
              <a:t> </a:t>
            </a:r>
            <a:r>
              <a:rPr lang="hu-HU" dirty="0" err="1"/>
              <a:t>matrix</a:t>
            </a:r>
            <a:r>
              <a:rPr lang="hu-HU" dirty="0"/>
              <a:t> (konfúziós / tévesztési mátrix)</a:t>
            </a:r>
          </a:p>
          <a:p>
            <a:pPr lvl="1"/>
            <a:r>
              <a:rPr lang="hu-HU" dirty="0"/>
              <a:t>Osztályozási metrikák:</a:t>
            </a:r>
          </a:p>
          <a:p>
            <a:pPr lvl="2"/>
            <a:r>
              <a:rPr lang="hu-HU" dirty="0" err="1"/>
              <a:t>Precision</a:t>
            </a:r>
            <a:r>
              <a:rPr lang="hu-HU" dirty="0"/>
              <a:t> (precizitás) </a:t>
            </a:r>
          </a:p>
          <a:p>
            <a:pPr lvl="2"/>
            <a:r>
              <a:rPr lang="hu-HU" dirty="0" err="1"/>
              <a:t>Recal</a:t>
            </a:r>
            <a:r>
              <a:rPr lang="hu-HU" dirty="0"/>
              <a:t> (felidézés)</a:t>
            </a:r>
          </a:p>
          <a:p>
            <a:pPr lvl="2"/>
            <a:r>
              <a:rPr lang="hu-HU" dirty="0" err="1"/>
              <a:t>Accuracy</a:t>
            </a:r>
            <a:r>
              <a:rPr lang="hu-HU" dirty="0"/>
              <a:t> (pontosság)</a:t>
            </a:r>
          </a:p>
          <a:p>
            <a:pPr lvl="1"/>
            <a:r>
              <a:rPr lang="hu-HU" dirty="0"/>
              <a:t>F1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9B9ADF1-EA4E-44E0-8BF9-AA1926E96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077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69E0ED-ED18-4205-A093-A07C1F9CE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Kiértékelés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613AB14-CEE8-400F-8A3B-F17DC162B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Metódus: </a:t>
            </a:r>
            <a:r>
              <a:rPr lang="hu-HU" dirty="0" err="1"/>
              <a:t>sklearn.metrics</a:t>
            </a:r>
            <a:endParaRPr lang="hu-HU" dirty="0"/>
          </a:p>
          <a:p>
            <a:r>
              <a:rPr lang="hu-HU" dirty="0"/>
              <a:t>Osztályok: </a:t>
            </a:r>
            <a:r>
              <a:rPr lang="fr-FR" dirty="0"/>
              <a:t>classification_report, confusion_matrix, accuracy_score</a:t>
            </a:r>
            <a:endParaRPr lang="hu-HU" dirty="0"/>
          </a:p>
          <a:p>
            <a:pPr lvl="1"/>
            <a:r>
              <a:rPr lang="hu-HU" dirty="0" err="1"/>
              <a:t>Classification_report</a:t>
            </a:r>
            <a:r>
              <a:rPr lang="hu-HU" dirty="0"/>
              <a:t>: </a:t>
            </a:r>
            <a:r>
              <a:rPr lang="hu-HU" dirty="0" err="1"/>
              <a:t>precision</a:t>
            </a:r>
            <a:r>
              <a:rPr lang="hu-HU" dirty="0"/>
              <a:t>, </a:t>
            </a:r>
            <a:r>
              <a:rPr lang="hu-HU" dirty="0" err="1"/>
              <a:t>recall</a:t>
            </a:r>
            <a:r>
              <a:rPr lang="hu-HU" dirty="0"/>
              <a:t> és F1-et ad vissza.</a:t>
            </a:r>
          </a:p>
          <a:p>
            <a:pPr lvl="1"/>
            <a:endParaRPr lang="hu-HU" dirty="0"/>
          </a:p>
          <a:p>
            <a:endParaRPr lang="hu-HU" dirty="0"/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sklearn.metrics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classification_report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confusion_matrix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accuracy_score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classification_report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test_labels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predicted_labels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)) </a:t>
            </a: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confusion_matrix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test_labels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predicted_labels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)) </a:t>
            </a: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accuracy_score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test_labels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predicted_labels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)) 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FAF5D70-6E47-464D-9EF5-884DB6671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516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3D4C769-464B-4C93-8E44-99A9819E8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Kiértékelés eredménye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7AB9FA5-E861-42B4-A81B-1CFBD8AB8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69" y="1315622"/>
            <a:ext cx="10588752" cy="554237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precision    recall  f1-score   support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0       1.00      0.99      1.00       153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1       0.99      1.00      1.00       122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micro avg       1.00      1.00      1.00       275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macro avg       1.00      1.00      1.00       275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weighted avg       1.00      1.00      1.00       275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[[152   1]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[  0 122]]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0.9963636363636363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>
                <a:cs typeface="Courier New" panose="02070309020205020404" pitchFamily="49" charset="0"/>
              </a:rPr>
              <a:t>Azaz: 99,63%-os pontosság és csak 1 hiba 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EA0699C-406F-4AAD-B8A7-ABD132E9F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155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66AEC8-B1C8-413B-BE5E-5DF2F481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Tartóvektor-gép (</a:t>
            </a:r>
            <a:r>
              <a:rPr lang="hu-HU" dirty="0" err="1"/>
              <a:t>Support</a:t>
            </a:r>
            <a:r>
              <a:rPr lang="hu-HU" dirty="0"/>
              <a:t> </a:t>
            </a:r>
            <a:r>
              <a:rPr lang="hu-HU" dirty="0" err="1"/>
              <a:t>Vector</a:t>
            </a:r>
            <a:r>
              <a:rPr lang="hu-HU" dirty="0"/>
              <a:t> </a:t>
            </a:r>
            <a:r>
              <a:rPr lang="hu-HU" dirty="0" err="1"/>
              <a:t>Machine</a:t>
            </a:r>
            <a:r>
              <a:rPr lang="hu-HU" dirty="0"/>
              <a:t> – SVM)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57130A-29F9-4888-A0A4-158321FF0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SVM könyvtár: </a:t>
            </a:r>
            <a:r>
              <a:rPr lang="hu-HU" dirty="0" err="1"/>
              <a:t>sklearn.svm</a:t>
            </a:r>
            <a:endParaRPr lang="hu-HU" dirty="0"/>
          </a:p>
          <a:p>
            <a:r>
              <a:rPr lang="hu-HU" dirty="0"/>
              <a:t>Osztály: SVC</a:t>
            </a:r>
          </a:p>
          <a:p>
            <a:r>
              <a:rPr lang="hu-HU" dirty="0"/>
              <a:t>Betanítási függvény: fit()</a:t>
            </a:r>
          </a:p>
          <a:p>
            <a:r>
              <a:rPr lang="hu-HU" dirty="0" err="1"/>
              <a:t>Predikálási</a:t>
            </a:r>
            <a:r>
              <a:rPr lang="hu-HU" dirty="0"/>
              <a:t> függvény: </a:t>
            </a:r>
            <a:r>
              <a:rPr lang="hu-HU" dirty="0" err="1"/>
              <a:t>predict</a:t>
            </a:r>
            <a:r>
              <a:rPr lang="hu-HU" dirty="0"/>
              <a:t>()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sklearn.svm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import SVC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svc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svc_object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svc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(kernel='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poly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degree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=8) </a:t>
            </a: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svc_object.fit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train_features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train_labels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predicted_labels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svc_object.predict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test_features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8A3BB00-6ED4-460B-9B76-221DCFC7E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279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6F3A8-8D0C-4C2C-9FFC-CC60B184C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Példa (Hamis</a:t>
            </a:r>
            <a:r>
              <a:rPr lang="en-US" dirty="0"/>
              <a:t> </a:t>
            </a:r>
            <a:r>
              <a:rPr lang="hu-HU" dirty="0"/>
              <a:t>bankjegyek)</a:t>
            </a:r>
          </a:p>
        </p:txBody>
      </p:sp>
      <p:sp>
        <p:nvSpPr>
          <p:cNvPr id="8" name="Tartalom helye 7">
            <a:extLst>
              <a:ext uri="{FF2B5EF4-FFF2-40B4-BE49-F238E27FC236}">
                <a16:creationId xmlns:a16="http://schemas.microsoft.com/office/drawing/2014/main" id="{67D30B1C-8CF9-4821-82E0-F56788D77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69" y="1315622"/>
            <a:ext cx="4747402" cy="2908035"/>
          </a:xfrm>
        </p:spPr>
        <p:txBody>
          <a:bodyPr/>
          <a:lstStyle/>
          <a:p>
            <a:pPr marL="0" indent="0">
              <a:buNone/>
            </a:pPr>
            <a:endParaRPr lang="hu-HU" dirty="0"/>
          </a:p>
          <a:p>
            <a:endParaRPr lang="hu-HU" dirty="0"/>
          </a:p>
        </p:txBody>
      </p:sp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AABA4D0B-D5D2-434C-AD39-D3D1E94EC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976" y="1139409"/>
            <a:ext cx="3810345" cy="33340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AA58CE-0A31-4859-B728-A064687FC1EE}"/>
              </a:ext>
            </a:extLst>
          </p:cNvPr>
          <p:cNvSpPr txBox="1"/>
          <p:nvPr/>
        </p:nvSpPr>
        <p:spPr>
          <a:xfrm>
            <a:off x="476712" y="2206986"/>
            <a:ext cx="6633536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66928" lvl="2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bankjegyek fizikai adatai alapján el kell dönteni azok eredetiségét.</a:t>
            </a:r>
            <a:endParaRPr lang="hu-HU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0A4977-E3CB-406F-8F75-FAEE687668F6}"/>
              </a:ext>
            </a:extLst>
          </p:cNvPr>
          <p:cNvSpPr txBox="1"/>
          <p:nvPr/>
        </p:nvSpPr>
        <p:spPr>
          <a:xfrm>
            <a:off x="476712" y="3689693"/>
            <a:ext cx="10775853" cy="1571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66928" lvl="2" indent="-182880" algn="just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Tanuló adatok: 4 műszerek által mért adat és</a:t>
            </a:r>
          </a:p>
          <a:p>
            <a:pPr marL="384048" lvl="2" algn="just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</a:pPr>
            <a:r>
              <a:rPr lang="hu-H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0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(=</a:t>
            </a:r>
            <a:r>
              <a:rPr lang="hu-H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hamis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hu-H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vagy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1</a:t>
            </a:r>
            <a:r>
              <a:rPr lang="hu-H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(=</a:t>
            </a:r>
            <a:r>
              <a:rPr lang="hu-H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eredeti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hu-H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címkék halmaza.</a:t>
            </a:r>
          </a:p>
          <a:p>
            <a:pPr marL="566928" lvl="2" indent="-182880" algn="just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Tesztelés: adott tesztadatokra az eredmény hamis vagy eredeti. </a:t>
            </a:r>
          </a:p>
          <a:p>
            <a:endParaRPr lang="hu-H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D79F66-084D-4868-8DBB-D82AA2532D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2" t="12046" r="67015" b="76186"/>
          <a:stretch/>
        </p:blipFill>
        <p:spPr>
          <a:xfrm>
            <a:off x="3000415" y="5161599"/>
            <a:ext cx="5728445" cy="129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684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CAAD394-3176-4454-ABB5-3B88B57A8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Kiértékelés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202609C-80D8-4135-9F0E-6DF18C1B5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A Véletlen erdő (Random Forest) algoritmushoz hasonlóan:</a:t>
            </a:r>
          </a:p>
          <a:p>
            <a:endParaRPr lang="hu-HU" dirty="0"/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classification_report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test_labels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predicted_labels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)) </a:t>
            </a: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confusion_matrix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test_labels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predicted_labels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)) </a:t>
            </a: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accuracy_score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test_labels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predicted_labels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))  </a:t>
            </a: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7AEC012-CB05-442C-97B3-58663CF75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7792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754E4F-6EE0-4C7F-8A50-EF2B0D78B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Kiértékelés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FEEAA2C-D873-42F8-88AA-88C2BD384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hu-HU" sz="3000" dirty="0">
                <a:cs typeface="Courier New" panose="02070309020205020404" pitchFamily="49" charset="0"/>
              </a:rPr>
              <a:t>Eredménye:</a:t>
            </a:r>
            <a:endParaRPr lang="hu-HU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precision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recall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 f1-score  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support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0       1.00      0.95      0.98       153</a:t>
            </a: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1       0.95      1.00      0.97       122</a:t>
            </a: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      0.97      0.97      0.97       275</a:t>
            </a: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macro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      0.97      0.98      0.97       275</a:t>
            </a: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weighted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      0.98      0.97      0.97       275</a:t>
            </a: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[[146   7]</a:t>
            </a: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[  0 122]]</a:t>
            </a: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0.9745454545454545</a:t>
            </a:r>
          </a:p>
          <a:p>
            <a:pPr marL="0" indent="0">
              <a:buNone/>
            </a:pPr>
            <a:r>
              <a:rPr lang="hu-HU" sz="3000" dirty="0">
                <a:cs typeface="Courier New" panose="02070309020205020404" pitchFamily="49" charset="0"/>
              </a:rPr>
              <a:t>Azaz 97,45%-os pontosság és 7 hiba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B6E4CF4-C004-47D6-8823-D5939E667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85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4B151BE-319C-4243-887E-AC4EDAA91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Logisztikus regresszió (</a:t>
            </a:r>
            <a:r>
              <a:rPr lang="hu-HU" dirty="0" err="1"/>
              <a:t>Logistic</a:t>
            </a:r>
            <a:r>
              <a:rPr lang="hu-HU" dirty="0"/>
              <a:t> </a:t>
            </a:r>
            <a:r>
              <a:rPr lang="hu-HU" dirty="0" err="1"/>
              <a:t>Regression</a:t>
            </a:r>
            <a:r>
              <a:rPr lang="hu-HU" dirty="0"/>
              <a:t>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AF295A6-0908-4DB2-91F3-B23DCFCB5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Könyvtár: </a:t>
            </a:r>
            <a:r>
              <a:rPr lang="hu-HU" dirty="0" err="1"/>
              <a:t>sklearn.linear_mode</a:t>
            </a:r>
            <a:endParaRPr lang="hu-HU" dirty="0"/>
          </a:p>
          <a:p>
            <a:r>
              <a:rPr lang="hu-HU" dirty="0"/>
              <a:t>Osztály: </a:t>
            </a:r>
            <a:r>
              <a:rPr lang="hu-HU" dirty="0" err="1"/>
              <a:t>LogisticRegression</a:t>
            </a:r>
            <a:endParaRPr lang="hu-HU" dirty="0"/>
          </a:p>
          <a:p>
            <a:r>
              <a:rPr lang="hu-HU" dirty="0"/>
              <a:t>Betanítási függvény: fit()</a:t>
            </a:r>
          </a:p>
          <a:p>
            <a:r>
              <a:rPr lang="hu-HU" dirty="0" err="1"/>
              <a:t>Predikálási</a:t>
            </a:r>
            <a:r>
              <a:rPr lang="hu-HU" dirty="0"/>
              <a:t> függvény: </a:t>
            </a:r>
            <a:r>
              <a:rPr lang="hu-HU" dirty="0" err="1"/>
              <a:t>predict</a:t>
            </a:r>
            <a:r>
              <a:rPr lang="hu-HU" dirty="0"/>
              <a:t>()</a:t>
            </a:r>
          </a:p>
          <a:p>
            <a:endParaRPr lang="hu-HU" dirty="0"/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sklearn.linear_model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LogisticRegression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lr_object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LogisticRegression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lr_object.fit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train_features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train_labels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predicted_labels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lr_object.predict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test_features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3AF4D22-9949-460A-BEBD-CBE68C88A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346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A59616-BBCC-4E0C-9B2F-F6B0F1D78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Kiértékelés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26171D4-087C-40EB-8B29-F1E606A3A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69" y="1315621"/>
            <a:ext cx="10588752" cy="565123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classification_report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test_labels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predicted_labels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))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confusion_matrix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test_labels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predicted_labels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))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accuracy_score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test_labels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predicted_labels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)) 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sz="2800" dirty="0">
                <a:cs typeface="Courier New" panose="02070309020205020404" pitchFamily="49" charset="0"/>
              </a:rPr>
              <a:t>Eredmény: </a:t>
            </a:r>
            <a:endParaRPr lang="en-US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precision    recall  f1-score   support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0       0.99      0.98      0.99       153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1       0.98      0.99      0.98       122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micro avg       0.99      0.99      0.99       275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macro avg       0.98      0.99      0.99       275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weighted avg       0.99      0.99      0.99       275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[[150   3]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[  1 121]]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0.9854545454545455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sz="2600" dirty="0">
                <a:cs typeface="Courier New" panose="02070309020205020404" pitchFamily="49" charset="0"/>
              </a:rPr>
              <a:t>Azaz: 98,54%-os pontosság, 3 hiba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21789CD-3870-4225-8168-8CA9E8B48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5300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2345B2C-DCD5-4421-898E-D121909E4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Összehasonlítás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E0046BA-D6AD-457B-9BE4-C9B2A93CD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A három algoritmus összehasonlításának eredménye jelen adatokon:</a:t>
            </a:r>
          </a:p>
          <a:p>
            <a:pPr marL="0" indent="0">
              <a:buNone/>
            </a:pPr>
            <a:endParaRPr lang="hu-HU" dirty="0"/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Véletlen erdő (Random Forest): 99,63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Logisztikus regresszió (</a:t>
            </a:r>
            <a:r>
              <a:rPr lang="hu-HU" dirty="0" err="1"/>
              <a:t>Logistic</a:t>
            </a:r>
            <a:r>
              <a:rPr lang="hu-HU" dirty="0"/>
              <a:t> </a:t>
            </a:r>
            <a:r>
              <a:rPr lang="hu-HU" dirty="0" err="1"/>
              <a:t>Regression</a:t>
            </a:r>
            <a:r>
              <a:rPr lang="hu-HU" dirty="0"/>
              <a:t>): 98,54%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Tartóvektor-gép (</a:t>
            </a:r>
            <a:r>
              <a:rPr lang="hu-HU" dirty="0" err="1"/>
              <a:t>Support</a:t>
            </a:r>
            <a:r>
              <a:rPr lang="hu-HU" dirty="0"/>
              <a:t> </a:t>
            </a:r>
            <a:r>
              <a:rPr lang="hu-HU" dirty="0" err="1"/>
              <a:t>Vector</a:t>
            </a:r>
            <a:r>
              <a:rPr lang="hu-HU" dirty="0"/>
              <a:t> </a:t>
            </a:r>
            <a:r>
              <a:rPr lang="hu-HU" dirty="0" err="1"/>
              <a:t>Machine</a:t>
            </a:r>
            <a:r>
              <a:rPr lang="hu-HU" dirty="0"/>
              <a:t> – SVM): 97,45%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FAA4391-D93D-4CF1-B366-1BC4CED8C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538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220632" y="3348238"/>
            <a:ext cx="9106263" cy="1200158"/>
          </a:xfrm>
        </p:spPr>
        <p:txBody>
          <a:bodyPr/>
          <a:lstStyle/>
          <a:p>
            <a:r>
              <a:rPr lang="hu-HU" dirty="0"/>
              <a:t>Köszönöm a figyelmet!</a:t>
            </a:r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4BDD74C-5263-464C-AA3C-D945D23978FF}"/>
              </a:ext>
            </a:extLst>
          </p:cNvPr>
          <p:cNvSpPr txBox="1">
            <a:spLocks/>
          </p:cNvSpPr>
          <p:nvPr/>
        </p:nvSpPr>
        <p:spPr>
          <a:xfrm>
            <a:off x="4448153" y="4548395"/>
            <a:ext cx="6060413" cy="927693"/>
          </a:xfrm>
          <a:prstGeom prst="rect">
            <a:avLst/>
          </a:prstGeom>
        </p:spPr>
        <p:txBody>
          <a:bodyPr vert="horz" lIns="457135" tIns="45713" rIns="457135" bIns="45713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82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291BC-4CEF-49AC-A6A5-C570000A8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sz="4400" dirty="0"/>
              <a:t>Support Vector Machine (Tartóvektor-gép)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1CADC0-F951-42CE-8537-13E66B9DCB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405" y="1986940"/>
            <a:ext cx="4650549" cy="40227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DE9AB8-C5D5-42A3-A81C-ED11217FC29C}"/>
              </a:ext>
            </a:extLst>
          </p:cNvPr>
          <p:cNvSpPr txBox="1"/>
          <p:nvPr/>
        </p:nvSpPr>
        <p:spPr>
          <a:xfrm>
            <a:off x="1097280" y="1986940"/>
            <a:ext cx="600690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728" lvl="1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 SVM egy bináris lineáris klasszifikáló.</a:t>
            </a:r>
          </a:p>
          <a:p>
            <a:pPr marL="109728" lvl="1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Egy egyenessel (vagy hipersíkkal) választja el a két osztályt.</a:t>
            </a:r>
          </a:p>
          <a:p>
            <a:pPr marL="109728" lvl="1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 egyenes a két osztályba tartozó adatokat úgy választja el, hogy a határokhoz közel eső pontoktól a legnagyobb távolságra legyen.</a:t>
            </a:r>
          </a:p>
          <a:p>
            <a:pPr marL="109728" lvl="1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hu-H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09728" lvl="1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képen: a H2 bár jól elválasztja az adatokat, a H3 sokkal nagyobb távolságra van a határpontoktól.</a:t>
            </a:r>
          </a:p>
        </p:txBody>
      </p:sp>
    </p:spTree>
    <p:extLst>
      <p:ext uri="{BB962C8B-B14F-4D97-AF65-F5344CB8AC3E}">
        <p14:creationId xmlns:p14="http://schemas.microsoft.com/office/powerpoint/2010/main" val="3352377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>
            <a:extLst>
              <a:ext uri="{FF2B5EF4-FFF2-40B4-BE49-F238E27FC236}">
                <a16:creationId xmlns:a16="http://schemas.microsoft.com/office/drawing/2014/main" id="{1BD559F1-F8D9-42C3-ABF5-3B7C13D45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Példa kísérlet</a:t>
            </a: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D70E05FC-A253-4CF5-8C1B-BA8BCD9E8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hlinkClick r:id="rId2"/>
              </a:rPr>
              <a:t>https://gallery.azure.ai/Experiment/Binary-classification</a:t>
            </a:r>
            <a:endParaRPr lang="hu-HU" dirty="0"/>
          </a:p>
          <a:p>
            <a:endParaRPr lang="hu-HU" dirty="0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58B9102A-67C5-4D91-8C57-67843E12D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5</a:t>
            </a:fld>
            <a:endParaRPr lang="en-US"/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64C7F3D7-0FED-49F8-B552-D6C232FA6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113" y="1753083"/>
            <a:ext cx="8707664" cy="501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59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93C4E2F-9B67-4A29-B1FC-36B642B9B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Adatforrás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417B69C-88F5-466C-8641-C468593F0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Az UCI </a:t>
            </a:r>
            <a:r>
              <a:rPr lang="hu-HU" dirty="0" err="1"/>
              <a:t>Machine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 </a:t>
            </a:r>
            <a:r>
              <a:rPr lang="hu-HU" dirty="0" err="1"/>
              <a:t>repository-jából</a:t>
            </a:r>
            <a:r>
              <a:rPr lang="hu-HU" dirty="0"/>
              <a:t>: a bankjegy azonosítási (</a:t>
            </a:r>
            <a:r>
              <a:rPr lang="hu-HU" dirty="0" err="1"/>
              <a:t>banknote</a:t>
            </a:r>
            <a:r>
              <a:rPr lang="hu-HU" dirty="0"/>
              <a:t> </a:t>
            </a:r>
            <a:r>
              <a:rPr lang="hu-HU" dirty="0" err="1"/>
              <a:t>authentication</a:t>
            </a:r>
            <a:r>
              <a:rPr lang="hu-HU" dirty="0"/>
              <a:t>) </a:t>
            </a:r>
            <a:r>
              <a:rPr lang="hu-HU" dirty="0" err="1"/>
              <a:t>adatset</a:t>
            </a:r>
            <a:r>
              <a:rPr lang="hu-HU" dirty="0"/>
              <a:t>.</a:t>
            </a:r>
          </a:p>
          <a:p>
            <a:r>
              <a:rPr lang="hu-HU" dirty="0"/>
              <a:t>Innen tölthető le CSV formátumban: </a:t>
            </a:r>
            <a:r>
              <a:rPr lang="hu-HU" dirty="0">
                <a:hlinkClick r:id="rId2"/>
              </a:rPr>
              <a:t>https://archive.ics.uci.edu/ml/datasets/banknote+authentication</a:t>
            </a:r>
            <a:endParaRPr lang="hu-HU" dirty="0"/>
          </a:p>
          <a:p>
            <a:pPr marL="0" indent="0">
              <a:buNone/>
            </a:pP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82D2155-C555-4C58-860B-2B6329193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96663FE-068C-4179-B0B0-C8C002162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794" y="2670629"/>
            <a:ext cx="10199006" cy="418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26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55DD3A2-91E4-44BB-9160-9B5976AA0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Attribútumok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2A9CD5C-BCD4-470E-952C-59D7BA6F6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Az egyes bankjegyekről az alábbi </a:t>
            </a:r>
            <a:r>
              <a:rPr lang="hu-HU" dirty="0" err="1"/>
              <a:t>wavlet</a:t>
            </a:r>
            <a:r>
              <a:rPr lang="hu-HU" dirty="0"/>
              <a:t> </a:t>
            </a:r>
            <a:r>
              <a:rPr lang="hu-HU" dirty="0" err="1"/>
              <a:t>tranformációs</a:t>
            </a:r>
            <a:r>
              <a:rPr lang="hu-HU" dirty="0"/>
              <a:t> attribútumaink vannak:</a:t>
            </a:r>
          </a:p>
          <a:p>
            <a:pPr marL="0" indent="0">
              <a:buNone/>
            </a:pPr>
            <a:endParaRPr lang="hu-HU" dirty="0"/>
          </a:p>
          <a:p>
            <a:pPr marL="457200" indent="-457200">
              <a:buFont typeface="+mj-lt"/>
              <a:buAutoNum type="arabicPeriod"/>
            </a:pPr>
            <a:r>
              <a:rPr lang="hu-HU" dirty="0" err="1"/>
              <a:t>variance</a:t>
            </a:r>
            <a:r>
              <a:rPr lang="hu-HU" dirty="0"/>
              <a:t> (valós) 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 err="1"/>
              <a:t>skewness</a:t>
            </a:r>
            <a:r>
              <a:rPr lang="hu-HU" dirty="0"/>
              <a:t> (valós) 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 err="1"/>
              <a:t>curtosis</a:t>
            </a:r>
            <a:r>
              <a:rPr lang="hu-HU" dirty="0"/>
              <a:t> (valós) 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 err="1"/>
              <a:t>entropy</a:t>
            </a:r>
            <a:r>
              <a:rPr lang="hu-HU" dirty="0"/>
              <a:t> (valós) 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 err="1"/>
              <a:t>class</a:t>
            </a:r>
            <a:r>
              <a:rPr lang="hu-HU" dirty="0"/>
              <a:t> (egész)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0536E7E-1DCA-4633-8C6C-553DAB1F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0411A1A-F606-486B-A2B5-5A8B76846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258" y="2134997"/>
            <a:ext cx="5678713" cy="366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01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266EE6-D02B-435F-BB81-BFEB359CB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 előkészítés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2F7F33E-AE28-4AB2-837E-F8D1540B0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leíró attribútumokat (</a:t>
            </a:r>
            <a:r>
              <a:rPr lang="hu-HU" dirty="0" err="1"/>
              <a:t>Feature</a:t>
            </a:r>
            <a:r>
              <a:rPr lang="hu-HU" dirty="0"/>
              <a:t> </a:t>
            </a:r>
            <a:r>
              <a:rPr lang="hu-HU" dirty="0" err="1"/>
              <a:t>field</a:t>
            </a:r>
            <a:r>
              <a:rPr lang="hu-HU" dirty="0"/>
              <a:t>) ki kell jelölni. </a:t>
            </a:r>
          </a:p>
          <a:p>
            <a:pPr lvl="1"/>
            <a:r>
              <a:rPr lang="hu-HU" dirty="0"/>
              <a:t>Melyek lehetnek ezek?</a:t>
            </a:r>
          </a:p>
          <a:p>
            <a:endParaRPr lang="hu-HU" dirty="0"/>
          </a:p>
          <a:p>
            <a:r>
              <a:rPr lang="hu-HU" dirty="0"/>
              <a:t>A valós számokat tartalmazó attribútumokat explicit lebegőpontosra módosítjuk</a:t>
            </a:r>
          </a:p>
          <a:p>
            <a:endParaRPr lang="hu-HU" dirty="0"/>
          </a:p>
          <a:p>
            <a:r>
              <a:rPr lang="hu-HU" dirty="0"/>
              <a:t>Beállítás folyamata:</a:t>
            </a:r>
          </a:p>
          <a:p>
            <a:pPr lvl="1"/>
            <a:r>
              <a:rPr lang="hu-HU" dirty="0"/>
              <a:t>Ehhez a Data </a:t>
            </a:r>
            <a:r>
              <a:rPr lang="hu-HU" dirty="0" err="1"/>
              <a:t>Transformation-ból</a:t>
            </a:r>
            <a:r>
              <a:rPr lang="hu-HU" dirty="0"/>
              <a:t> a </a:t>
            </a:r>
            <a:r>
              <a:rPr lang="hu-HU" dirty="0" err="1"/>
              <a:t>Manipulation</a:t>
            </a:r>
            <a:r>
              <a:rPr lang="hu-HU" dirty="0"/>
              <a:t> menüben az Edit </a:t>
            </a:r>
            <a:r>
              <a:rPr lang="hu-HU" dirty="0" err="1"/>
              <a:t>Metadata</a:t>
            </a:r>
            <a:r>
              <a:rPr lang="hu-HU" dirty="0"/>
              <a:t> pontot húzzuk a vászonra.</a:t>
            </a:r>
          </a:p>
          <a:p>
            <a:pPr lvl="1"/>
            <a:r>
              <a:rPr lang="hu-HU" dirty="0"/>
              <a:t>A </a:t>
            </a:r>
            <a:r>
              <a:rPr lang="hu-HU" dirty="0" err="1"/>
              <a:t>Launch</a:t>
            </a:r>
            <a:r>
              <a:rPr lang="hu-HU" dirty="0"/>
              <a:t> </a:t>
            </a:r>
            <a:r>
              <a:rPr lang="hu-HU" dirty="0" err="1"/>
              <a:t>column</a:t>
            </a:r>
            <a:r>
              <a:rPr lang="hu-HU" dirty="0"/>
              <a:t> </a:t>
            </a:r>
            <a:r>
              <a:rPr lang="hu-HU" dirty="0" err="1"/>
              <a:t>selector</a:t>
            </a:r>
            <a:r>
              <a:rPr lang="hu-HU" dirty="0"/>
              <a:t> gombra kattintva válasszuk ki a szükséges oszlopokat</a:t>
            </a:r>
          </a:p>
          <a:p>
            <a:pPr lvl="1"/>
            <a:r>
              <a:rPr lang="hu-HU" dirty="0"/>
              <a:t>A Data </a:t>
            </a:r>
            <a:r>
              <a:rPr lang="hu-HU" dirty="0" err="1"/>
              <a:t>Type</a:t>
            </a:r>
            <a:r>
              <a:rPr lang="hu-HU" dirty="0"/>
              <a:t>-ot állítsuk </a:t>
            </a:r>
            <a:r>
              <a:rPr lang="hu-HU" dirty="0" err="1"/>
              <a:t>Floating</a:t>
            </a:r>
            <a:r>
              <a:rPr lang="hu-HU" dirty="0"/>
              <a:t> </a:t>
            </a:r>
            <a:r>
              <a:rPr lang="hu-HU" dirty="0" err="1"/>
              <a:t>point-ra</a:t>
            </a:r>
            <a:endParaRPr lang="hu-HU" dirty="0"/>
          </a:p>
          <a:p>
            <a:pPr lvl="1"/>
            <a:r>
              <a:rPr lang="hu-HU" dirty="0"/>
              <a:t>A </a:t>
            </a:r>
            <a:r>
              <a:rPr lang="hu-HU" dirty="0" err="1"/>
              <a:t>Field</a:t>
            </a:r>
            <a:r>
              <a:rPr lang="hu-HU" dirty="0"/>
              <a:t>-t állítsuk: </a:t>
            </a:r>
            <a:r>
              <a:rPr lang="hu-HU" dirty="0" err="1"/>
              <a:t>Feature</a:t>
            </a:r>
            <a:r>
              <a:rPr lang="hu-HU" dirty="0"/>
              <a:t>-re (Megj.: </a:t>
            </a:r>
            <a:r>
              <a:rPr lang="hu-HU" dirty="0" err="1"/>
              <a:t>Feature</a:t>
            </a:r>
            <a:r>
              <a:rPr lang="hu-HU" dirty="0"/>
              <a:t> szelekcióra van a </a:t>
            </a:r>
            <a:r>
              <a:rPr lang="hu-HU" dirty="0" err="1"/>
              <a:t>Feature</a:t>
            </a:r>
            <a:r>
              <a:rPr lang="hu-HU" dirty="0"/>
              <a:t> </a:t>
            </a:r>
            <a:r>
              <a:rPr lang="hu-HU" dirty="0" err="1"/>
              <a:t>Selection</a:t>
            </a:r>
            <a:r>
              <a:rPr lang="hu-HU" dirty="0"/>
              <a:t> elem is a bal menüben)</a:t>
            </a:r>
          </a:p>
          <a:p>
            <a:pPr lvl="1"/>
            <a:endParaRPr lang="hu-HU" dirty="0"/>
          </a:p>
          <a:p>
            <a:pPr lvl="1"/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05C5BB9-17ED-43BD-9EA2-F006AB3B9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539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C76B67A-0120-4AD4-BB3E-BF15F3C18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 előkészítés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DB0EC960-0BE5-4A1A-8558-E5EE0FEC9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1213" y="1679984"/>
            <a:ext cx="10588625" cy="4007619"/>
          </a:xfrm>
          <a:prstGeom prst="rect">
            <a:avLst/>
          </a:prstGeom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7A600EE-D214-47D6-AD7F-F096E2A78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9438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3" id="{6EFBBBA6-D918-6643-9690-A16DF43978CD}" vid="{7D925495-A1F2-334E-BCE2-B8E8FC3C275C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8B0AB9FCF381429FB2350922936550" ma:contentTypeVersion="5" ma:contentTypeDescription="Create a new document." ma:contentTypeScope="" ma:versionID="589e65b809d9402ab8dceca0230ce288">
  <xsd:schema xmlns:xsd="http://www.w3.org/2001/XMLSchema" xmlns:xs="http://www.w3.org/2001/XMLSchema" xmlns:p="http://schemas.microsoft.com/office/2006/metadata/properties" xmlns:ns2="740ca137-556d-4ba7-9f00-9f05a5f8f8be" xmlns:ns3="9d5173b9-cce4-49bf-87fc-5ad4908b0ccf" targetNamespace="http://schemas.microsoft.com/office/2006/metadata/properties" ma:root="true" ma:fieldsID="927fbe94633d396d0a875b9787c405b2" ns2:_="" ns3:_="">
    <xsd:import namespace="740ca137-556d-4ba7-9f00-9f05a5f8f8be"/>
    <xsd:import namespace="9d5173b9-cce4-49bf-87fc-5ad4908b0cc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0ca137-556d-4ba7-9f00-9f05a5f8f8b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5173b9-cce4-49bf-87fc-5ad4908b0c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A01FE4C-121F-4B4A-BDD7-010B08DC73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0ca137-556d-4ba7-9f00-9f05a5f8f8be"/>
    <ds:schemaRef ds:uri="9d5173b9-cce4-49bf-87fc-5ad4908b0c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514F066-4366-4B85-935A-7C5D6FE0786A}">
  <ds:schemaRefs>
    <ds:schemaRef ds:uri="http://purl.org/dc/terms/"/>
    <ds:schemaRef ds:uri="740ca137-556d-4ba7-9f00-9f05a5f8f8be"/>
    <ds:schemaRef ds:uri="http://purl.org/dc/dcmitype/"/>
    <ds:schemaRef ds:uri="http://schemas.microsoft.com/office/infopath/2007/PartnerControls"/>
    <ds:schemaRef ds:uri="9d5173b9-cce4-49bf-87fc-5ad4908b0ccf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09509FC8-CF49-4469-B691-AB928BF2A94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Telekom01</Template>
  <TotalTime>5606</TotalTime>
  <Words>1874</Words>
  <Application>Microsoft Office PowerPoint</Application>
  <PresentationFormat>Szélesvásznú</PresentationFormat>
  <Paragraphs>327</Paragraphs>
  <Slides>35</Slides>
  <Notes>7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8</vt:i4>
      </vt:variant>
      <vt:variant>
        <vt:lpstr>Téma</vt:lpstr>
      </vt:variant>
      <vt:variant>
        <vt:i4>2</vt:i4>
      </vt:variant>
      <vt:variant>
        <vt:lpstr>Diacímek</vt:lpstr>
      </vt:variant>
      <vt:variant>
        <vt:i4>35</vt:i4>
      </vt:variant>
    </vt:vector>
  </HeadingPairs>
  <TitlesOfParts>
    <vt:vector size="45" baseType="lpstr">
      <vt:lpstr>Arial</vt:lpstr>
      <vt:lpstr>Calibri</vt:lpstr>
      <vt:lpstr>Calibri Light</vt:lpstr>
      <vt:lpstr>Courier New</vt:lpstr>
      <vt:lpstr>Segoe UI</vt:lpstr>
      <vt:lpstr>Segoe UI Semibold</vt:lpstr>
      <vt:lpstr>Segoe UI Semilight</vt:lpstr>
      <vt:lpstr>Titillium</vt:lpstr>
      <vt:lpstr>Thème Office</vt:lpstr>
      <vt:lpstr>Office Theme</vt:lpstr>
      <vt:lpstr>Mesterséges Intelligencia</vt:lpstr>
      <vt:lpstr>Bináris klasszifikáció / osztályozás</vt:lpstr>
      <vt:lpstr>Példa (Hamis bankjegyek)</vt:lpstr>
      <vt:lpstr>Support Vector Machine (Tartóvektor-gép)</vt:lpstr>
      <vt:lpstr>Példa kísérlet</vt:lpstr>
      <vt:lpstr>Adatforrás</vt:lpstr>
      <vt:lpstr>Attribútumok</vt:lpstr>
      <vt:lpstr>Adat előkészítés</vt:lpstr>
      <vt:lpstr>Adat előkészítés</vt:lpstr>
      <vt:lpstr>Tanító és tesztelő adathalmaz</vt:lpstr>
      <vt:lpstr>Algoritmus kiválasztása</vt:lpstr>
      <vt:lpstr>Algoritmus kiválasztása - betanítás</vt:lpstr>
      <vt:lpstr>Tesztelés, értékelés, score-ing és</vt:lpstr>
      <vt:lpstr>Validálás</vt:lpstr>
      <vt:lpstr>Futtatás és eredmények ellenőrzése</vt:lpstr>
      <vt:lpstr>Futtatás és eredmények ellenőrzése</vt:lpstr>
      <vt:lpstr>Azure Notebooks - Python</vt:lpstr>
      <vt:lpstr>Azure Notebooks - Python</vt:lpstr>
      <vt:lpstr>Feldolgozó könyvtárak, adatbetöltés</vt:lpstr>
      <vt:lpstr>Adat analízis</vt:lpstr>
      <vt:lpstr>Adat analízis</vt:lpstr>
      <vt:lpstr>Adat analízis</vt:lpstr>
      <vt:lpstr>Adat előfeldolgozás</vt:lpstr>
      <vt:lpstr>Véletlen erdő (Random Forest) algoritmus betanítás</vt:lpstr>
      <vt:lpstr>Predikálás a teszt adathalmazra</vt:lpstr>
      <vt:lpstr>Kiértékelés / validálás</vt:lpstr>
      <vt:lpstr>Kiértékelés</vt:lpstr>
      <vt:lpstr>Kiértékelés eredménye</vt:lpstr>
      <vt:lpstr>Tartóvektor-gép (Support Vector Machine – SVM)</vt:lpstr>
      <vt:lpstr>Kiértékelés</vt:lpstr>
      <vt:lpstr>Kiértékelés</vt:lpstr>
      <vt:lpstr>Logisztikus regresszió (Logistic Regression)</vt:lpstr>
      <vt:lpstr>Kiértékelés</vt:lpstr>
      <vt:lpstr>Összehasonlítás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Pál Tamás</dc:creator>
  <cp:lastModifiedBy>Tarcsi Ádám</cp:lastModifiedBy>
  <cp:revision>394</cp:revision>
  <cp:lastPrinted>2018-02-08T09:25:59Z</cp:lastPrinted>
  <dcterms:created xsi:type="dcterms:W3CDTF">2018-02-01T14:05:08Z</dcterms:created>
  <dcterms:modified xsi:type="dcterms:W3CDTF">2019-04-24T05:22:49Z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0x010100BE8B0AB9FCF381429FB2350922936550</vt:lpwstr>
  </property>
</Properties>
</file>